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64" r:id="rId3"/>
    <p:sldId id="276" r:id="rId4"/>
    <p:sldId id="281" r:id="rId5"/>
    <p:sldId id="282" r:id="rId6"/>
    <p:sldId id="283" r:id="rId7"/>
    <p:sldId id="291" r:id="rId8"/>
    <p:sldId id="284" r:id="rId9"/>
    <p:sldId id="288" r:id="rId10"/>
    <p:sldId id="287" r:id="rId11"/>
    <p:sldId id="289" r:id="rId12"/>
    <p:sldId id="285" r:id="rId13"/>
    <p:sldId id="290" r:id="rId14"/>
    <p:sldId id="286" r:id="rId15"/>
    <p:sldId id="266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howGuides="1">
      <p:cViewPr varScale="1">
        <p:scale>
          <a:sx n="81" d="100"/>
          <a:sy n="81" d="100"/>
        </p:scale>
        <p:origin x="30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2/7/2018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2/7/2018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br>
              <a:rPr lang="en-US" dirty="0" smtClean="0"/>
            </a:br>
            <a:r>
              <a:rPr lang="en-US" dirty="0" smtClean="0"/>
              <a:t>Reading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Sneed – B6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412" y="105039"/>
            <a:ext cx="6477000" cy="65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POE: Process of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Eliminate 3 Wrong </a:t>
            </a:r>
            <a:r>
              <a:rPr lang="en-US" dirty="0" smtClean="0"/>
              <a:t>Answers</a:t>
            </a:r>
          </a:p>
          <a:p>
            <a:r>
              <a:rPr lang="en-US" b="1" dirty="0" smtClean="0"/>
              <a:t>Out </a:t>
            </a:r>
            <a:r>
              <a:rPr lang="en-US" b="1" dirty="0"/>
              <a:t>of the 4 answer choices, 3 of them have something that is totally wrong about them</a:t>
            </a:r>
            <a:r>
              <a:rPr lang="en-US" dirty="0"/>
              <a:t>. Only 1 answer is 100% correct, which means the other 3 are 100% wrong</a:t>
            </a:r>
            <a:r>
              <a:rPr lang="en-US" dirty="0" smtClean="0"/>
              <a:t>.</a:t>
            </a:r>
          </a:p>
          <a:p>
            <a:r>
              <a:rPr lang="en-US" dirty="0"/>
              <a:t>Wrong Answer </a:t>
            </a:r>
            <a:r>
              <a:rPr lang="en-US" dirty="0" smtClean="0"/>
              <a:t>Types: </a:t>
            </a:r>
          </a:p>
          <a:p>
            <a:pPr lvl="1"/>
            <a:r>
              <a:rPr lang="en-US" smtClean="0"/>
              <a:t>Too Specific </a:t>
            </a:r>
            <a:r>
              <a:rPr lang="en-US" dirty="0" smtClean="0"/>
              <a:t>(only focusing on a portion of the passage)</a:t>
            </a:r>
          </a:p>
          <a:p>
            <a:pPr lvl="1"/>
            <a:r>
              <a:rPr lang="en-US" dirty="0" smtClean="0"/>
              <a:t>Too Broad</a:t>
            </a:r>
          </a:p>
          <a:p>
            <a:pPr lvl="1"/>
            <a:r>
              <a:rPr lang="en-US" dirty="0" smtClean="0"/>
              <a:t>Reversed Relationship (all the right words, but the order is wrong)</a:t>
            </a:r>
          </a:p>
          <a:p>
            <a:pPr lvl="1"/>
            <a:r>
              <a:rPr lang="en-US" dirty="0" smtClean="0"/>
              <a:t>Unrelated Concept (you should be able to find it in the text)</a:t>
            </a:r>
          </a:p>
          <a:p>
            <a:pPr lvl="1"/>
            <a:r>
              <a:rPr lang="en-US" dirty="0" smtClean="0"/>
              <a:t>Only ½ of the answer choice is right</a:t>
            </a:r>
          </a:p>
          <a:p>
            <a:pPr lvl="1"/>
            <a:r>
              <a:rPr lang="en-US" dirty="0" smtClean="0"/>
              <a:t>Overly strong language (</a:t>
            </a:r>
            <a:r>
              <a:rPr lang="en-US" dirty="0" err="1" smtClean="0"/>
              <a:t>ie</a:t>
            </a:r>
            <a:r>
              <a:rPr lang="en-US" dirty="0" smtClean="0"/>
              <a:t>) always/never; all/none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2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pPr algn="ctr"/>
            <a:r>
              <a:rPr lang="en-US" dirty="0" smtClean="0"/>
              <a:t>POE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552" y="914400"/>
            <a:ext cx="7450868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Skill: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You </a:t>
            </a:r>
            <a:r>
              <a:rPr lang="en-US" sz="4000" dirty="0"/>
              <a:t>must be able to </a:t>
            </a:r>
            <a:r>
              <a:rPr lang="en-US" sz="4000" b="1" i="1" dirty="0"/>
              <a:t>skim</a:t>
            </a:r>
            <a:r>
              <a:rPr lang="en-US" sz="4000" dirty="0"/>
              <a:t> effectively. This means being able to quickly digest a text without having to slowly read every word. If you're not quite good at this yet, practice it on newspaper articles and your homework reading.</a:t>
            </a:r>
          </a:p>
        </p:txBody>
      </p:sp>
    </p:spTree>
    <p:extLst>
      <p:ext uri="{BB962C8B-B14F-4D97-AF65-F5344CB8AC3E}">
        <p14:creationId xmlns:p14="http://schemas.microsoft.com/office/powerpoint/2010/main" val="2255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GOOD LUCK!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3124200"/>
            <a:ext cx="7110623" cy="1296987"/>
          </a:xfrm>
        </p:spPr>
        <p:txBody>
          <a:bodyPr>
            <a:normAutofit/>
          </a:bodyPr>
          <a:lstStyle/>
          <a:p>
            <a:r>
              <a:rPr lang="en-US" u="sng" dirty="0" smtClean="0"/>
              <a:t>DO NOT LEAVE A SINGLE BUBBLE BLANK!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 about the ACT: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17 = minimum composite score for college</a:t>
            </a:r>
          </a:p>
          <a:p>
            <a:r>
              <a:rPr lang="en-US" sz="2800" b="1" dirty="0" smtClean="0"/>
              <a:t>36 = maximum score</a:t>
            </a:r>
          </a:p>
          <a:p>
            <a:r>
              <a:rPr lang="en-US" sz="2800" b="1" dirty="0" smtClean="0"/>
              <a:t>To maximize your composite score, concentrate on your highest scoring/strongest section.</a:t>
            </a:r>
          </a:p>
          <a:p>
            <a:r>
              <a:rPr lang="en-US" sz="2800" b="1" dirty="0" smtClean="0"/>
              <a:t>The ACT has more time pressure than the SAT.</a:t>
            </a:r>
          </a:p>
          <a:p>
            <a:r>
              <a:rPr lang="en-US" sz="2800" b="1" dirty="0" smtClean="0"/>
              <a:t>NEVER leave an answer blank.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 passages (in this order)</a:t>
            </a:r>
          </a:p>
          <a:p>
            <a:pPr lvl="1"/>
            <a:r>
              <a:rPr lang="en-US" sz="2800" dirty="0" smtClean="0"/>
              <a:t>Fiction</a:t>
            </a:r>
          </a:p>
          <a:p>
            <a:pPr lvl="1"/>
            <a:r>
              <a:rPr lang="en-US" sz="2800" dirty="0" smtClean="0"/>
              <a:t>Social science (non-fiction)</a:t>
            </a:r>
          </a:p>
          <a:p>
            <a:pPr lvl="1"/>
            <a:r>
              <a:rPr lang="en-US" sz="2800" dirty="0" smtClean="0"/>
              <a:t>Humanities (non-fiction)</a:t>
            </a:r>
          </a:p>
          <a:p>
            <a:pPr lvl="1"/>
            <a:r>
              <a:rPr lang="en-US" sz="2800" dirty="0" smtClean="0"/>
              <a:t>Natural science (non-fiction)</a:t>
            </a:r>
          </a:p>
          <a:p>
            <a:pPr lvl="0"/>
            <a:r>
              <a:rPr lang="en-US" sz="2800" dirty="0">
                <a:solidFill>
                  <a:srgbClr val="374C81"/>
                </a:solidFill>
              </a:rPr>
              <a:t>10 questions </a:t>
            </a:r>
            <a:r>
              <a:rPr lang="en-US" sz="2800" dirty="0" smtClean="0">
                <a:solidFill>
                  <a:srgbClr val="374C81"/>
                </a:solidFill>
              </a:rPr>
              <a:t>each</a:t>
            </a:r>
            <a:endParaRPr lang="en-US" sz="280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POOD today? Make sure you do it on ACT day!</a:t>
            </a:r>
          </a:p>
          <a:p>
            <a:r>
              <a:rPr lang="en-US" dirty="0" smtClean="0"/>
              <a:t>Personal Order of Difficulty</a:t>
            </a:r>
          </a:p>
          <a:p>
            <a:pPr lvl="1"/>
            <a:r>
              <a:rPr lang="en-US" dirty="0" smtClean="0"/>
              <a:t>Order the genres from your best/favorite to your worst/least favorite.</a:t>
            </a:r>
          </a:p>
          <a:p>
            <a:pPr lvl="1"/>
            <a:r>
              <a:rPr lang="en-US" dirty="0" smtClean="0"/>
              <a:t>“Read” the passages in THAT order, not necessarily the order they appear.</a:t>
            </a:r>
          </a:p>
          <a:p>
            <a:pPr lvl="0"/>
            <a:r>
              <a:rPr lang="en-US" dirty="0" smtClean="0">
                <a:solidFill>
                  <a:srgbClr val="374C81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rgbClr val="374C81"/>
                </a:solidFill>
              </a:rPr>
              <a:t>Limited time = PACING</a:t>
            </a:r>
            <a:endParaRPr lang="en-US" dirty="0">
              <a:solidFill>
                <a:srgbClr val="374C81"/>
              </a:solidFill>
            </a:endParaRPr>
          </a:p>
          <a:p>
            <a:pPr lvl="1"/>
            <a:r>
              <a:rPr lang="en-US" dirty="0" smtClean="0"/>
              <a:t>Imagine this…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39624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all </a:t>
            </a:r>
            <a:r>
              <a:rPr lang="en-US" sz="3200" b="1" dirty="0" smtClean="0"/>
              <a:t>4</a:t>
            </a:r>
            <a:r>
              <a:rPr lang="en-US" dirty="0" smtClean="0"/>
              <a:t> passages</a:t>
            </a:r>
          </a:p>
          <a:p>
            <a:pPr lvl="1"/>
            <a:r>
              <a:rPr lang="en-US" dirty="0" smtClean="0"/>
              <a:t>75% correct</a:t>
            </a:r>
          </a:p>
          <a:p>
            <a:pPr lvl="1"/>
            <a:r>
              <a:rPr lang="en-US" dirty="0" smtClean="0"/>
              <a:t>30 raw score</a:t>
            </a:r>
          </a:p>
          <a:p>
            <a:pPr lvl="1"/>
            <a:r>
              <a:rPr lang="en-US" sz="3200" b="1" dirty="0" smtClean="0"/>
              <a:t>25</a:t>
            </a:r>
            <a:r>
              <a:rPr lang="en-US" b="1" dirty="0" smtClean="0"/>
              <a:t> </a:t>
            </a:r>
            <a:r>
              <a:rPr lang="en-US" dirty="0" smtClean="0"/>
              <a:t>scale score</a:t>
            </a:r>
          </a:p>
          <a:p>
            <a:r>
              <a:rPr lang="en-US" dirty="0"/>
              <a:t>Attempt </a:t>
            </a:r>
            <a:r>
              <a:rPr lang="en-US" sz="3200" b="1" dirty="0"/>
              <a:t>3</a:t>
            </a:r>
            <a:r>
              <a:rPr lang="en-US" dirty="0" smtClean="0"/>
              <a:t> passages </a:t>
            </a:r>
            <a:r>
              <a:rPr lang="en-US" smtClean="0"/>
              <a:t>(letter of the day)</a:t>
            </a:r>
            <a:endParaRPr lang="en-US" dirty="0" smtClean="0"/>
          </a:p>
          <a:p>
            <a:pPr lvl="1"/>
            <a:r>
              <a:rPr lang="en-US" dirty="0" smtClean="0"/>
              <a:t>100% correct</a:t>
            </a:r>
          </a:p>
          <a:p>
            <a:pPr lvl="1"/>
            <a:r>
              <a:rPr lang="en-US" dirty="0" smtClean="0"/>
              <a:t>32 raw score</a:t>
            </a:r>
          </a:p>
          <a:p>
            <a:pPr lvl="1"/>
            <a:r>
              <a:rPr lang="en-US" sz="3200" b="1" dirty="0" smtClean="0"/>
              <a:t>27</a:t>
            </a:r>
            <a:r>
              <a:rPr lang="en-US" dirty="0" smtClean="0"/>
              <a:t> scale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12" y="76200"/>
            <a:ext cx="6477000" cy="6804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3012" y="3581400"/>
            <a:ext cx="5867400" cy="178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18212" y="2590800"/>
            <a:ext cx="3733800" cy="10800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52012" y="1987255"/>
            <a:ext cx="182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get 5 questions correct per section OR 2 sections almost perfect, you’re college bound!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2800" dirty="0" smtClean="0"/>
              <a:t>Map the questions.</a:t>
            </a:r>
          </a:p>
          <a:p>
            <a:pPr lvl="1">
              <a:buFontTx/>
              <a:buChar char="-"/>
            </a:pPr>
            <a:r>
              <a:rPr lang="en-US" sz="2400" u="sng" dirty="0" smtClean="0"/>
              <a:t>Underline</a:t>
            </a:r>
            <a:r>
              <a:rPr lang="en-US" sz="2400" dirty="0" smtClean="0"/>
              <a:t> the lead words (specific words &amp; phrases you will find in the passage).</a:t>
            </a:r>
          </a:p>
          <a:p>
            <a:pPr lvl="1">
              <a:buFontTx/>
              <a:buChar char="-"/>
            </a:pPr>
            <a:r>
              <a:rPr lang="en-US" sz="2400" dirty="0" smtClean="0"/>
              <a:t>Star any line or paragraph reference.</a:t>
            </a:r>
          </a:p>
          <a:p>
            <a:pPr lvl="1">
              <a:buFontTx/>
              <a:buChar char="-"/>
            </a:pPr>
            <a:r>
              <a:rPr lang="en-US" sz="2400" dirty="0" smtClean="0"/>
              <a:t>Save “big” questions for the end.</a:t>
            </a:r>
          </a:p>
          <a:p>
            <a:pPr marL="457200" lvl="0" indent="-457200">
              <a:buFont typeface="Arial" pitchFamily="34" charset="0"/>
              <a:buAutoNum type="arabicParenR"/>
            </a:pPr>
            <a:r>
              <a:rPr lang="en-US" sz="2800" dirty="0" smtClean="0">
                <a:solidFill>
                  <a:srgbClr val="374C81"/>
                </a:solidFill>
              </a:rPr>
              <a:t>Find the lead words in the passage. DON’T READ THE PASSAGE.</a:t>
            </a:r>
          </a:p>
          <a:p>
            <a:pPr marL="457200" lvl="0" indent="-457200">
              <a:buFont typeface="Arial" pitchFamily="34" charset="0"/>
              <a:buAutoNum type="arabicParenR"/>
            </a:pPr>
            <a:r>
              <a:rPr lang="en-US" sz="2800" dirty="0" smtClean="0">
                <a:solidFill>
                  <a:srgbClr val="374C81"/>
                </a:solidFill>
              </a:rPr>
              <a:t>POE: Process of Elimination</a:t>
            </a:r>
            <a:endParaRPr lang="en-US" sz="2800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1522412" y="31242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266776"/>
            <a:ext cx="6019800" cy="60698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2800" dirty="0" smtClean="0"/>
              <a:t>Map the questions.</a:t>
            </a:r>
          </a:p>
          <a:p>
            <a:pPr lvl="1">
              <a:buFontTx/>
              <a:buChar char="-"/>
            </a:pPr>
            <a:r>
              <a:rPr lang="en-US" sz="2400" u="sng" dirty="0" smtClean="0"/>
              <a:t>Underline</a:t>
            </a:r>
            <a:r>
              <a:rPr lang="en-US" sz="2400" dirty="0" smtClean="0"/>
              <a:t> the lead words (specific words &amp; phrases you will find in the passage).</a:t>
            </a:r>
          </a:p>
          <a:p>
            <a:pPr lvl="1">
              <a:buFontTx/>
              <a:buChar char="-"/>
            </a:pPr>
            <a:r>
              <a:rPr lang="en-US" sz="2400" dirty="0" smtClean="0"/>
              <a:t>Star any line or paragraph reference.</a:t>
            </a:r>
          </a:p>
          <a:p>
            <a:pPr lvl="1">
              <a:buFontTx/>
              <a:buChar char="-"/>
            </a:pPr>
            <a:r>
              <a:rPr lang="en-US" sz="2400" dirty="0" smtClean="0"/>
              <a:t>Save “big” questions for the end.</a:t>
            </a:r>
          </a:p>
          <a:p>
            <a:pPr marL="457200" lvl="0" indent="-457200">
              <a:buFont typeface="Arial" pitchFamily="34" charset="0"/>
              <a:buAutoNum type="arabicParenR"/>
            </a:pPr>
            <a:r>
              <a:rPr lang="en-US" sz="2800" dirty="0" smtClean="0">
                <a:solidFill>
                  <a:srgbClr val="374C81"/>
                </a:solidFill>
              </a:rPr>
              <a:t>Find the lead words in the passage. DON’T READ THE PASSAGE.</a:t>
            </a:r>
          </a:p>
          <a:p>
            <a:pPr marL="457200" lvl="0" indent="-457200">
              <a:buFont typeface="Arial" pitchFamily="34" charset="0"/>
              <a:buAutoNum type="arabicParenR"/>
            </a:pPr>
            <a:r>
              <a:rPr lang="en-US" sz="2800" dirty="0" smtClean="0">
                <a:solidFill>
                  <a:srgbClr val="374C81"/>
                </a:solidFill>
              </a:rPr>
              <a:t>POE: Process of Elimination</a:t>
            </a:r>
            <a:endParaRPr lang="en-US" sz="2800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1522412" y="31242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469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Books 16x9</vt:lpstr>
      <vt:lpstr>ACT:  Reading Strategies</vt:lpstr>
      <vt:lpstr>Things to remember about the ACT:</vt:lpstr>
      <vt:lpstr>Reading Section</vt:lpstr>
      <vt:lpstr>Reading Strategies</vt:lpstr>
      <vt:lpstr>Why POOD?</vt:lpstr>
      <vt:lpstr>PowerPoint Presentation</vt:lpstr>
      <vt:lpstr>Reading Strategies</vt:lpstr>
      <vt:lpstr>PowerPoint Presentation</vt:lpstr>
      <vt:lpstr>Reading Strategies</vt:lpstr>
      <vt:lpstr>PowerPoint Presentation</vt:lpstr>
      <vt:lpstr>POE: Process of Elimination</vt:lpstr>
      <vt:lpstr>POE</vt:lpstr>
      <vt:lpstr>Critical Skill:</vt:lpstr>
      <vt:lpstr>GOOD LUCK!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2016-02-11T18:06:23Z</dcterms:created>
  <dcterms:modified xsi:type="dcterms:W3CDTF">2018-02-08T01:05:51Z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