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 id="2147483669" r:id="rId3"/>
    <p:sldMasterId id="2147483670" r:id="rId4"/>
  </p:sldMasterIdLst>
  <p:notesMasterIdLst>
    <p:notesMasterId r:id="rId6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x="9144000" cy="6858000" type="screen4x3"/>
  <p:notesSz cx="6858000" cy="9144000"/>
  <p:embeddedFontLst>
    <p:embeddedFont>
      <p:font typeface="Abril Fatface" panose="020B0604020202020204" charset="0"/>
      <p:regular r:id="rId61"/>
    </p:embeddedFont>
    <p:embeddedFont>
      <p:font typeface="Century Gothic" panose="020B0502020202020204" pitchFamily="34" charset="0"/>
      <p:regular r:id="rId62"/>
      <p:bold r:id="rId63"/>
      <p:italic r:id="rId64"/>
      <p:boldItalic r:id="rId65"/>
    </p:embeddedFont>
    <p:embeddedFont>
      <p:font typeface="Limelight" panose="020B0604020202020204" charset="0"/>
      <p:regular r:id="rId66"/>
    </p:embeddedFont>
    <p:embeddedFont>
      <p:font typeface="Calibri" panose="020F050202020403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A27C55-3B1F-4D4D-8591-7EF3DFE96D6F}">
  <a:tblStyle styleId="{6BA27C55-3B1F-4D4D-8591-7EF3DFE96D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10063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85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89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75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92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81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62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71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52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00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786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5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11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04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66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264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700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63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23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61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69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43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11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784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339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040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051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11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61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548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938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521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585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26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15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379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817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912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112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390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252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85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744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054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0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055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499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182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860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748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917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23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03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72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08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64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866442" y="1447801"/>
            <a:ext cx="6620968" cy="33295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7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9" name="Shape 29"/>
          <p:cNvSpPr txBox="1">
            <a:spLocks noGrp="1"/>
          </p:cNvSpPr>
          <p:nvPr>
            <p:ph type="subTitle" idx="1"/>
          </p:nvPr>
        </p:nvSpPr>
        <p:spPr>
          <a:xfrm>
            <a:off x="866442" y="4777380"/>
            <a:ext cx="6620968" cy="86142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8AD0D6"/>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rgbClr val="8AD0D6"/>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0" name="Shape 30"/>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1" name="Shape 31"/>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865656" y="1854192"/>
            <a:ext cx="3820674" cy="157480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3" name="Shape 83"/>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AD0D6"/>
              </a:buClr>
              <a:buSzPts val="1280"/>
              <a:buFont typeface="Noto Sans Symbols"/>
              <a:buNone/>
              <a:defRPr sz="1600">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body" idx="1"/>
          </p:nvPr>
        </p:nvSpPr>
        <p:spPr>
          <a:xfrm>
            <a:off x="866441" y="3657600"/>
            <a:ext cx="3814728" cy="1371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7" name="Shape 87"/>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66441" y="1447800"/>
            <a:ext cx="2551462" cy="1447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0" name="Shape 90"/>
          <p:cNvSpPr txBox="1">
            <a:spLocks noGrp="1"/>
          </p:cNvSpPr>
          <p:nvPr>
            <p:ph type="body" idx="1"/>
          </p:nvPr>
        </p:nvSpPr>
        <p:spPr>
          <a:xfrm>
            <a:off x="3589397" y="1447800"/>
            <a:ext cx="3898013" cy="4572000"/>
          </a:xfrm>
          <a:prstGeom prst="rect">
            <a:avLst/>
          </a:prstGeom>
          <a:noFill/>
          <a:ln>
            <a:noFill/>
          </a:ln>
        </p:spPr>
        <p:txBody>
          <a:bodyPr spcFirstLastPara="1" wrap="square" lIns="91425" tIns="91425" rIns="91425" bIns="91425" anchor="ctr" anchorCtr="0"/>
          <a:lstStyle>
            <a:lvl1pPr marL="457200" marR="0" lvl="0" indent="-330200" algn="l" rtl="0">
              <a:spcBef>
                <a:spcPts val="1000"/>
              </a:spcBef>
              <a:spcAft>
                <a:spcPts val="0"/>
              </a:spcAft>
              <a:buClr>
                <a:srgbClr val="8AD0D6"/>
              </a:buClr>
              <a:buSzPts val="1600"/>
              <a:buFont typeface="Noto Sans Symbols"/>
              <a:buChar char="▶"/>
              <a:defRPr sz="2000">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body" idx="2"/>
          </p:nvPr>
        </p:nvSpPr>
        <p:spPr>
          <a:xfrm>
            <a:off x="866441" y="3129281"/>
            <a:ext cx="2551462" cy="289559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4" name="Shape 94"/>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8" name="Shape 98"/>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1" name="Shape 101"/>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2" name="Shape 102"/>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3" name="Shape 103"/>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6" name="Shape 106"/>
          <p:cNvSpPr txBox="1">
            <a:spLocks noGrp="1"/>
          </p:cNvSpPr>
          <p:nvPr>
            <p:ph type="body" idx="1"/>
          </p:nvPr>
        </p:nvSpPr>
        <p:spPr>
          <a:xfrm>
            <a:off x="827700" y="1905000"/>
            <a:ext cx="329811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2"/>
          </p:nvPr>
        </p:nvSpPr>
        <p:spPr>
          <a:xfrm>
            <a:off x="827700" y="2514600"/>
            <a:ext cx="3298113"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AD0D6"/>
              </a:buClr>
              <a:buSzPts val="1440"/>
              <a:buFont typeface="Noto Sans Symbols"/>
              <a:buChar char="▶"/>
              <a:defRPr sz="1800">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3"/>
          </p:nvPr>
        </p:nvSpPr>
        <p:spPr>
          <a:xfrm>
            <a:off x="4241976" y="1905000"/>
            <a:ext cx="3298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4"/>
          </p:nvPr>
        </p:nvSpPr>
        <p:spPr>
          <a:xfrm>
            <a:off x="4241976" y="2514600"/>
            <a:ext cx="3298113"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AD0D6"/>
              </a:buClr>
              <a:buSzPts val="1440"/>
              <a:buFont typeface="Noto Sans Symbols"/>
              <a:buChar char="▶"/>
              <a:defRPr sz="1800">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10" name="Shape 110"/>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1" name="Shape 111"/>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2" name="Shape 112"/>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5" name="Shape 115"/>
          <p:cNvSpPr txBox="1">
            <a:spLocks noGrp="1"/>
          </p:cNvSpPr>
          <p:nvPr>
            <p:ph type="body" idx="1"/>
          </p:nvPr>
        </p:nvSpPr>
        <p:spPr>
          <a:xfrm>
            <a:off x="827700" y="2060576"/>
            <a:ext cx="3298113" cy="419576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AD0D6"/>
              </a:buClr>
              <a:buSzPts val="1440"/>
              <a:buFont typeface="Noto Sans Symbols"/>
              <a:buChar char="▶"/>
              <a:defRPr sz="1800">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16" name="Shape 116"/>
          <p:cNvSpPr txBox="1">
            <a:spLocks noGrp="1"/>
          </p:cNvSpPr>
          <p:nvPr>
            <p:ph type="body" idx="2"/>
          </p:nvPr>
        </p:nvSpPr>
        <p:spPr>
          <a:xfrm>
            <a:off x="4241975" y="2056093"/>
            <a:ext cx="3298115" cy="420024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AD0D6"/>
              </a:buClr>
              <a:buSzPts val="1440"/>
              <a:buFont typeface="Noto Sans Symbols"/>
              <a:buChar char="▶"/>
              <a:defRPr sz="1800">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AD0D6"/>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17" name="Shape 117"/>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66443" y="2861734"/>
            <a:ext cx="6620967" cy="191564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2" name="Shape 122"/>
          <p:cNvSpPr txBox="1">
            <a:spLocks noGrp="1"/>
          </p:cNvSpPr>
          <p:nvPr>
            <p:ph type="body" idx="1"/>
          </p:nvPr>
        </p:nvSpPr>
        <p:spPr>
          <a:xfrm>
            <a:off x="866442" y="4777381"/>
            <a:ext cx="662096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600"/>
              <a:buFont typeface="Noto Sans Symbols"/>
              <a:buNone/>
              <a:defRPr sz="2000"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181409" y="1447800"/>
            <a:ext cx="6001049" cy="232337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52" name="Shape 152"/>
          <p:cNvSpPr txBox="1">
            <a:spLocks noGrp="1"/>
          </p:cNvSpPr>
          <p:nvPr>
            <p:ph type="body" idx="1"/>
          </p:nvPr>
        </p:nvSpPr>
        <p:spPr>
          <a:xfrm>
            <a:off x="1448177" y="3771174"/>
            <a:ext cx="5461159" cy="34217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53" name="Shape 153"/>
          <p:cNvSpPr txBox="1">
            <a:spLocks noGrp="1"/>
          </p:cNvSpPr>
          <p:nvPr>
            <p:ph type="body" idx="2"/>
          </p:nvPr>
        </p:nvSpPr>
        <p:spPr>
          <a:xfrm>
            <a:off x="866442" y="4350657"/>
            <a:ext cx="6620968" cy="16764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AD0D6"/>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54" name="Shape 154"/>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5" name="Shape 155"/>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6" name="Shape 156"/>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83" name="Shape 183"/>
          <p:cNvSpPr txBox="1">
            <a:spLocks noGrp="1"/>
          </p:cNvSpPr>
          <p:nvPr>
            <p:ph type="body" idx="1"/>
          </p:nvPr>
        </p:nvSpPr>
        <p:spPr>
          <a:xfrm>
            <a:off x="474834" y="1981200"/>
            <a:ext cx="2210725"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84" name="Shape 184"/>
          <p:cNvSpPr txBox="1">
            <a:spLocks noGrp="1"/>
          </p:cNvSpPr>
          <p:nvPr>
            <p:ph type="body" idx="2"/>
          </p:nvPr>
        </p:nvSpPr>
        <p:spPr>
          <a:xfrm>
            <a:off x="489475" y="2667000"/>
            <a:ext cx="2196084"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85" name="Shape 185"/>
          <p:cNvSpPr txBox="1">
            <a:spLocks noGrp="1"/>
          </p:cNvSpPr>
          <p:nvPr>
            <p:ph type="body" idx="3"/>
          </p:nvPr>
        </p:nvSpPr>
        <p:spPr>
          <a:xfrm>
            <a:off x="2913504" y="1981200"/>
            <a:ext cx="2202754"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86" name="Shape 186"/>
          <p:cNvSpPr txBox="1">
            <a:spLocks noGrp="1"/>
          </p:cNvSpPr>
          <p:nvPr>
            <p:ph type="body" idx="4"/>
          </p:nvPr>
        </p:nvSpPr>
        <p:spPr>
          <a:xfrm>
            <a:off x="2905586" y="2667000"/>
            <a:ext cx="2210671"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87" name="Shape 187"/>
          <p:cNvSpPr txBox="1">
            <a:spLocks noGrp="1"/>
          </p:cNvSpPr>
          <p:nvPr>
            <p:ph type="body" idx="5"/>
          </p:nvPr>
        </p:nvSpPr>
        <p:spPr>
          <a:xfrm>
            <a:off x="5344917" y="1981200"/>
            <a:ext cx="2199658"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88" name="Shape 188"/>
          <p:cNvSpPr txBox="1">
            <a:spLocks noGrp="1"/>
          </p:cNvSpPr>
          <p:nvPr>
            <p:ph type="body" idx="6"/>
          </p:nvPr>
        </p:nvSpPr>
        <p:spPr>
          <a:xfrm>
            <a:off x="5344917" y="2667000"/>
            <a:ext cx="2199658"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89" name="Shape 189"/>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0" name="Shape 190"/>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1" name="Shape 191"/>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18" name="Shape 218"/>
          <p:cNvSpPr txBox="1">
            <a:spLocks noGrp="1"/>
          </p:cNvSpPr>
          <p:nvPr>
            <p:ph type="body" idx="1"/>
          </p:nvPr>
        </p:nvSpPr>
        <p:spPr>
          <a:xfrm>
            <a:off x="489475" y="4250949"/>
            <a:ext cx="220561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219" name="Shape 219"/>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20" name="Shape 220"/>
          <p:cNvSpPr txBox="1">
            <a:spLocks noGrp="1"/>
          </p:cNvSpPr>
          <p:nvPr>
            <p:ph type="body" idx="3"/>
          </p:nvPr>
        </p:nvSpPr>
        <p:spPr>
          <a:xfrm>
            <a:off x="489475" y="4827212"/>
            <a:ext cx="2205612"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221" name="Shape 221"/>
          <p:cNvSpPr txBox="1">
            <a:spLocks noGrp="1"/>
          </p:cNvSpPr>
          <p:nvPr>
            <p:ph type="body" idx="4"/>
          </p:nvPr>
        </p:nvSpPr>
        <p:spPr>
          <a:xfrm>
            <a:off x="2917792" y="4250949"/>
            <a:ext cx="2198466"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222" name="Shape 222"/>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23" name="Shape 223"/>
          <p:cNvSpPr txBox="1">
            <a:spLocks noGrp="1"/>
          </p:cNvSpPr>
          <p:nvPr>
            <p:ph type="body" idx="6"/>
          </p:nvPr>
        </p:nvSpPr>
        <p:spPr>
          <a:xfrm>
            <a:off x="2916776" y="4827211"/>
            <a:ext cx="2201378"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224" name="Shape 224"/>
          <p:cNvSpPr txBox="1">
            <a:spLocks noGrp="1"/>
          </p:cNvSpPr>
          <p:nvPr>
            <p:ph type="body" idx="7"/>
          </p:nvPr>
        </p:nvSpPr>
        <p:spPr>
          <a:xfrm>
            <a:off x="5344917" y="4250949"/>
            <a:ext cx="2199658"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AD0D6"/>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225" name="Shape 225"/>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26" name="Shape 226"/>
          <p:cNvSpPr txBox="1">
            <a:spLocks noGrp="1"/>
          </p:cNvSpPr>
          <p:nvPr>
            <p:ph type="body" idx="9"/>
          </p:nvPr>
        </p:nvSpPr>
        <p:spPr>
          <a:xfrm>
            <a:off x="5344824" y="4827209"/>
            <a:ext cx="2202571"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227" name="Shape 227"/>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8" name="Shape 228"/>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9" name="Shape 229"/>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5" name="Shape 35"/>
          <p:cNvSpPr txBox="1">
            <a:spLocks noGrp="1"/>
          </p:cNvSpPr>
          <p:nvPr>
            <p:ph type="body" idx="1"/>
          </p:nvPr>
        </p:nvSpPr>
        <p:spPr>
          <a:xfrm>
            <a:off x="827087" y="2052637"/>
            <a:ext cx="6711950" cy="419576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6" name="Shape 36"/>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7" name="Shape 37"/>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1" name="Shape 41"/>
          <p:cNvSpPr>
            <a:spLocks noGrp="1"/>
          </p:cNvSpPr>
          <p:nvPr>
            <p:ph type="dgm" idx="2"/>
          </p:nvPr>
        </p:nvSpPr>
        <p:spPr>
          <a:xfrm>
            <a:off x="457200" y="1600200"/>
            <a:ext cx="8229600" cy="452596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2" name="Shape 42"/>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3" name="Shape 43"/>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4" name="Shape 44"/>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7" name="Shape 47"/>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3974116" y="2685880"/>
            <a:ext cx="5826125" cy="131479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2" name="Shape 52"/>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3" name="Shape 53"/>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8" name="Shape 58"/>
          <p:cNvSpPr txBox="1">
            <a:spLocks noGrp="1"/>
          </p:cNvSpPr>
          <p:nvPr>
            <p:ph type="body" idx="1"/>
          </p:nvPr>
        </p:nvSpPr>
        <p:spPr>
          <a:xfrm rot="5400000">
            <a:off x="2085181" y="794543"/>
            <a:ext cx="4195762" cy="6711950"/>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Shape 60"/>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1" name="Shape 61"/>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66441" y="3124201"/>
            <a:ext cx="6620969" cy="165318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4" name="Shape 64"/>
          <p:cNvSpPr txBox="1">
            <a:spLocks noGrp="1"/>
          </p:cNvSpPr>
          <p:nvPr>
            <p:ph type="body" idx="1"/>
          </p:nvPr>
        </p:nvSpPr>
        <p:spPr>
          <a:xfrm>
            <a:off x="866442" y="4777381"/>
            <a:ext cx="662096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1600"/>
              <a:buFont typeface="Noto Sans Symbols"/>
              <a:buNone/>
              <a:defRPr sz="2000"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Shape 67"/>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66442" y="1447800"/>
            <a:ext cx="6620968" cy="1981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0" name="Shape 70"/>
          <p:cNvSpPr txBox="1">
            <a:spLocks noGrp="1"/>
          </p:cNvSpPr>
          <p:nvPr>
            <p:ph type="body" idx="1"/>
          </p:nvPr>
        </p:nvSpPr>
        <p:spPr>
          <a:xfrm>
            <a:off x="866442" y="3657600"/>
            <a:ext cx="6620968" cy="23622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AD0D6"/>
              </a:buClr>
              <a:buSzPts val="1440"/>
              <a:buFont typeface="Noto Sans Symbols"/>
              <a:buNone/>
              <a:defRPr sz="1800">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66443" y="4800587"/>
            <a:ext cx="6620967"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AD0D6"/>
              </a:buClr>
              <a:buSzPts val="1280"/>
              <a:buFont typeface="Noto Sans Symbols"/>
              <a:buNone/>
              <a:defRPr sz="1600">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AD0D6"/>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866443" y="5367325"/>
            <a:ext cx="6620966"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AD0D6"/>
              </a:buClr>
              <a:buSzPts val="960"/>
              <a:buFont typeface="Noto Sans Symbols"/>
              <a:buNone/>
              <a:defRPr sz="1200">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AD0D6"/>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AD0D6"/>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AD0D6"/>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6297612" y="1676400"/>
            <a:ext cx="2822575" cy="2822575"/>
            <a:chOff x="6297612" y="1676400"/>
            <a:chExt cx="2822575" cy="2822575"/>
          </a:xfrm>
        </p:grpSpPr>
        <p:pic>
          <p:nvPicPr>
            <p:cNvPr id="7" name="Shape 7"/>
            <p:cNvPicPr preferRelativeResize="0"/>
            <p:nvPr/>
          </p:nvPicPr>
          <p:blipFill rotWithShape="1">
            <a:blip r:embed="rId19">
              <a:alphaModFix/>
            </a:blip>
            <a:srcRect/>
            <a:stretch/>
          </p:blipFill>
          <p:spPr>
            <a:xfrm>
              <a:off x="6297612" y="1676400"/>
              <a:ext cx="2822575" cy="2822575"/>
            </a:xfrm>
            <a:prstGeom prst="rect">
              <a:avLst/>
            </a:prstGeom>
            <a:noFill/>
            <a:ln>
              <a:noFill/>
            </a:ln>
          </p:spPr>
        </p:pic>
        <p:sp>
          <p:nvSpPr>
            <p:cNvPr id="8" name="Shape 8"/>
            <p:cNvSpPr/>
            <p:nvPr/>
          </p:nvSpPr>
          <p:spPr>
            <a:xfrm>
              <a:off x="6711950" y="2089150"/>
              <a:ext cx="1993900" cy="1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9" name="Shape 9"/>
          <p:cNvGrpSpPr/>
          <p:nvPr/>
        </p:nvGrpSpPr>
        <p:grpSpPr>
          <a:xfrm>
            <a:off x="5688012" y="-457200"/>
            <a:ext cx="1603375" cy="1603375"/>
            <a:chOff x="5688012" y="-457200"/>
            <a:chExt cx="1603375" cy="1603375"/>
          </a:xfrm>
        </p:grpSpPr>
        <p:pic>
          <p:nvPicPr>
            <p:cNvPr id="10" name="Shape 10"/>
            <p:cNvPicPr preferRelativeResize="0"/>
            <p:nvPr/>
          </p:nvPicPr>
          <p:blipFill rotWithShape="1">
            <a:blip r:embed="rId20">
              <a:alphaModFix/>
            </a:blip>
            <a:srcRect/>
            <a:stretch/>
          </p:blipFill>
          <p:spPr>
            <a:xfrm>
              <a:off x="5688012" y="-457200"/>
              <a:ext cx="1603375" cy="1603375"/>
            </a:xfrm>
            <a:prstGeom prst="rect">
              <a:avLst/>
            </a:prstGeom>
            <a:noFill/>
            <a:ln>
              <a:noFill/>
            </a:ln>
          </p:spPr>
        </p:pic>
        <p:sp>
          <p:nvSpPr>
            <p:cNvPr id="11" name="Shape 11"/>
            <p:cNvSpPr/>
            <p:nvPr/>
          </p:nvSpPr>
          <p:spPr>
            <a:xfrm>
              <a:off x="5924550" y="-222250"/>
              <a:ext cx="1131887" cy="11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2" name="Shape 12"/>
          <p:cNvGrpSpPr/>
          <p:nvPr/>
        </p:nvGrpSpPr>
        <p:grpSpPr>
          <a:xfrm>
            <a:off x="6297612" y="6096000"/>
            <a:ext cx="993775" cy="993775"/>
            <a:chOff x="6297612" y="6096000"/>
            <a:chExt cx="993775" cy="993775"/>
          </a:xfrm>
        </p:grpSpPr>
        <p:pic>
          <p:nvPicPr>
            <p:cNvPr id="13" name="Shape 13"/>
            <p:cNvPicPr preferRelativeResize="0"/>
            <p:nvPr/>
          </p:nvPicPr>
          <p:blipFill rotWithShape="1">
            <a:blip r:embed="rId21">
              <a:alphaModFix/>
            </a:blip>
            <a:srcRect/>
            <a:stretch/>
          </p:blipFill>
          <p:spPr>
            <a:xfrm>
              <a:off x="6297612" y="6096000"/>
              <a:ext cx="993775" cy="993775"/>
            </a:xfrm>
            <a:prstGeom prst="rect">
              <a:avLst/>
            </a:prstGeom>
            <a:noFill/>
            <a:ln>
              <a:noFill/>
            </a:ln>
          </p:spPr>
        </p:pic>
        <p:sp>
          <p:nvSpPr>
            <p:cNvPr id="14" name="Shape 14"/>
            <p:cNvSpPr/>
            <p:nvPr/>
          </p:nvSpPr>
          <p:spPr>
            <a:xfrm>
              <a:off x="6445250" y="6240462"/>
              <a:ext cx="700087" cy="701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5" name="Shape 15"/>
          <p:cNvGrpSpPr/>
          <p:nvPr/>
        </p:nvGrpSpPr>
        <p:grpSpPr>
          <a:xfrm>
            <a:off x="-152400" y="2670175"/>
            <a:ext cx="4187825" cy="4187825"/>
            <a:chOff x="-152400" y="2670175"/>
            <a:chExt cx="4187825" cy="4187825"/>
          </a:xfrm>
        </p:grpSpPr>
        <p:pic>
          <p:nvPicPr>
            <p:cNvPr id="16" name="Shape 16"/>
            <p:cNvPicPr preferRelativeResize="0"/>
            <p:nvPr/>
          </p:nvPicPr>
          <p:blipFill rotWithShape="1">
            <a:blip r:embed="rId22">
              <a:alphaModFix/>
            </a:blip>
            <a:srcRect/>
            <a:stretch/>
          </p:blipFill>
          <p:spPr>
            <a:xfrm>
              <a:off x="-152400" y="2670175"/>
              <a:ext cx="4187825" cy="4187825"/>
            </a:xfrm>
            <a:prstGeom prst="rect">
              <a:avLst/>
            </a:prstGeom>
            <a:noFill/>
            <a:ln>
              <a:noFill/>
            </a:ln>
          </p:spPr>
        </p:pic>
        <p:sp>
          <p:nvSpPr>
            <p:cNvPr id="17" name="Shape 17"/>
            <p:cNvSpPr/>
            <p:nvPr/>
          </p:nvSpPr>
          <p:spPr>
            <a:xfrm>
              <a:off x="460375" y="3281362"/>
              <a:ext cx="2962275" cy="296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8" name="Shape 18"/>
          <p:cNvGrpSpPr/>
          <p:nvPr/>
        </p:nvGrpSpPr>
        <p:grpSpPr>
          <a:xfrm>
            <a:off x="-841375" y="2895600"/>
            <a:ext cx="2365375" cy="2365375"/>
            <a:chOff x="-841375" y="2895600"/>
            <a:chExt cx="2365375" cy="2365375"/>
          </a:xfrm>
        </p:grpSpPr>
        <p:pic>
          <p:nvPicPr>
            <p:cNvPr id="19" name="Shape 19"/>
            <p:cNvPicPr preferRelativeResize="0"/>
            <p:nvPr/>
          </p:nvPicPr>
          <p:blipFill rotWithShape="1">
            <a:blip r:embed="rId23">
              <a:alphaModFix/>
            </a:blip>
            <a:srcRect/>
            <a:stretch/>
          </p:blipFill>
          <p:spPr>
            <a:xfrm>
              <a:off x="-841375" y="2895600"/>
              <a:ext cx="2365375" cy="2365375"/>
            </a:xfrm>
            <a:prstGeom prst="rect">
              <a:avLst/>
            </a:prstGeom>
            <a:noFill/>
            <a:ln>
              <a:noFill/>
            </a:ln>
          </p:spPr>
        </p:pic>
        <p:sp>
          <p:nvSpPr>
            <p:cNvPr id="20" name="Shape 20"/>
            <p:cNvSpPr/>
            <p:nvPr/>
          </p:nvSpPr>
          <p:spPr>
            <a:xfrm>
              <a:off x="-493712" y="3241675"/>
              <a:ext cx="1670050" cy="167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sp>
        <p:nvSpPr>
          <p:cNvPr id="21" name="Shape 21"/>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2" name="Shape 22"/>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3" name="Shape 23"/>
          <p:cNvSpPr txBox="1">
            <a:spLocks noGrp="1"/>
          </p:cNvSpPr>
          <p:nvPr>
            <p:ph type="body" idx="1"/>
          </p:nvPr>
        </p:nvSpPr>
        <p:spPr>
          <a:xfrm>
            <a:off x="827087" y="2052637"/>
            <a:ext cx="6711950" cy="419576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5" name="Shape 25"/>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6"/>
        <p:cNvGrpSpPr/>
        <p:nvPr/>
      </p:nvGrpSpPr>
      <p:grpSpPr>
        <a:xfrm>
          <a:off x="0" y="0"/>
          <a:ext cx="0" cy="0"/>
          <a:chOff x="0" y="0"/>
          <a:chExt cx="0" cy="0"/>
        </a:xfrm>
      </p:grpSpPr>
      <p:grpSp>
        <p:nvGrpSpPr>
          <p:cNvPr id="127" name="Shape 127"/>
          <p:cNvGrpSpPr/>
          <p:nvPr/>
        </p:nvGrpSpPr>
        <p:grpSpPr>
          <a:xfrm>
            <a:off x="6297612" y="1676400"/>
            <a:ext cx="2822575" cy="2822575"/>
            <a:chOff x="6297612" y="1676400"/>
            <a:chExt cx="2822575" cy="2822575"/>
          </a:xfrm>
        </p:grpSpPr>
        <p:pic>
          <p:nvPicPr>
            <p:cNvPr id="128" name="Shape 128"/>
            <p:cNvPicPr preferRelativeResize="0"/>
            <p:nvPr/>
          </p:nvPicPr>
          <p:blipFill rotWithShape="1">
            <a:blip r:embed="rId4">
              <a:alphaModFix/>
            </a:blip>
            <a:srcRect/>
            <a:stretch/>
          </p:blipFill>
          <p:spPr>
            <a:xfrm>
              <a:off x="6297612" y="1676400"/>
              <a:ext cx="2822575" cy="2822575"/>
            </a:xfrm>
            <a:prstGeom prst="rect">
              <a:avLst/>
            </a:prstGeom>
            <a:noFill/>
            <a:ln>
              <a:noFill/>
            </a:ln>
          </p:spPr>
        </p:pic>
        <p:sp>
          <p:nvSpPr>
            <p:cNvPr id="129" name="Shape 129"/>
            <p:cNvSpPr/>
            <p:nvPr/>
          </p:nvSpPr>
          <p:spPr>
            <a:xfrm>
              <a:off x="6711950" y="2089150"/>
              <a:ext cx="1993900" cy="1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30" name="Shape 130"/>
          <p:cNvGrpSpPr/>
          <p:nvPr/>
        </p:nvGrpSpPr>
        <p:grpSpPr>
          <a:xfrm>
            <a:off x="5688012" y="-457200"/>
            <a:ext cx="1603375" cy="1603375"/>
            <a:chOff x="5688012" y="-457200"/>
            <a:chExt cx="1603375" cy="1603375"/>
          </a:xfrm>
        </p:grpSpPr>
        <p:pic>
          <p:nvPicPr>
            <p:cNvPr id="131" name="Shape 131"/>
            <p:cNvPicPr preferRelativeResize="0"/>
            <p:nvPr/>
          </p:nvPicPr>
          <p:blipFill rotWithShape="1">
            <a:blip r:embed="rId5">
              <a:alphaModFix/>
            </a:blip>
            <a:srcRect/>
            <a:stretch/>
          </p:blipFill>
          <p:spPr>
            <a:xfrm>
              <a:off x="5688012" y="-457200"/>
              <a:ext cx="1603375" cy="1603375"/>
            </a:xfrm>
            <a:prstGeom prst="rect">
              <a:avLst/>
            </a:prstGeom>
            <a:noFill/>
            <a:ln>
              <a:noFill/>
            </a:ln>
          </p:spPr>
        </p:pic>
        <p:sp>
          <p:nvSpPr>
            <p:cNvPr id="132" name="Shape 132"/>
            <p:cNvSpPr/>
            <p:nvPr/>
          </p:nvSpPr>
          <p:spPr>
            <a:xfrm>
              <a:off x="5924550" y="-222250"/>
              <a:ext cx="1131887" cy="11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33" name="Shape 133"/>
          <p:cNvGrpSpPr/>
          <p:nvPr/>
        </p:nvGrpSpPr>
        <p:grpSpPr>
          <a:xfrm>
            <a:off x="6297612" y="6096000"/>
            <a:ext cx="993775" cy="993775"/>
            <a:chOff x="6297612" y="6096000"/>
            <a:chExt cx="993775" cy="993775"/>
          </a:xfrm>
        </p:grpSpPr>
        <p:pic>
          <p:nvPicPr>
            <p:cNvPr id="134" name="Shape 134"/>
            <p:cNvPicPr preferRelativeResize="0"/>
            <p:nvPr/>
          </p:nvPicPr>
          <p:blipFill rotWithShape="1">
            <a:blip r:embed="rId6">
              <a:alphaModFix/>
            </a:blip>
            <a:srcRect/>
            <a:stretch/>
          </p:blipFill>
          <p:spPr>
            <a:xfrm>
              <a:off x="6297612" y="6096000"/>
              <a:ext cx="993775" cy="993775"/>
            </a:xfrm>
            <a:prstGeom prst="rect">
              <a:avLst/>
            </a:prstGeom>
            <a:noFill/>
            <a:ln>
              <a:noFill/>
            </a:ln>
          </p:spPr>
        </p:pic>
        <p:sp>
          <p:nvSpPr>
            <p:cNvPr id="135" name="Shape 135"/>
            <p:cNvSpPr/>
            <p:nvPr/>
          </p:nvSpPr>
          <p:spPr>
            <a:xfrm>
              <a:off x="6445250" y="6240462"/>
              <a:ext cx="700087" cy="701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36" name="Shape 136"/>
          <p:cNvGrpSpPr/>
          <p:nvPr/>
        </p:nvGrpSpPr>
        <p:grpSpPr>
          <a:xfrm>
            <a:off x="-152400" y="2670175"/>
            <a:ext cx="4187825" cy="4187825"/>
            <a:chOff x="-152400" y="2670175"/>
            <a:chExt cx="4187825" cy="4187825"/>
          </a:xfrm>
        </p:grpSpPr>
        <p:pic>
          <p:nvPicPr>
            <p:cNvPr id="137" name="Shape 137"/>
            <p:cNvPicPr preferRelativeResize="0"/>
            <p:nvPr/>
          </p:nvPicPr>
          <p:blipFill rotWithShape="1">
            <a:blip r:embed="rId7">
              <a:alphaModFix/>
            </a:blip>
            <a:srcRect/>
            <a:stretch/>
          </p:blipFill>
          <p:spPr>
            <a:xfrm>
              <a:off x="-152400" y="2670175"/>
              <a:ext cx="4187825" cy="4187825"/>
            </a:xfrm>
            <a:prstGeom prst="rect">
              <a:avLst/>
            </a:prstGeom>
            <a:noFill/>
            <a:ln>
              <a:noFill/>
            </a:ln>
          </p:spPr>
        </p:pic>
        <p:sp>
          <p:nvSpPr>
            <p:cNvPr id="138" name="Shape 138"/>
            <p:cNvSpPr/>
            <p:nvPr/>
          </p:nvSpPr>
          <p:spPr>
            <a:xfrm>
              <a:off x="460375" y="3281362"/>
              <a:ext cx="2962275" cy="296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39" name="Shape 139"/>
          <p:cNvGrpSpPr/>
          <p:nvPr/>
        </p:nvGrpSpPr>
        <p:grpSpPr>
          <a:xfrm>
            <a:off x="-841375" y="2895600"/>
            <a:ext cx="2365375" cy="2365375"/>
            <a:chOff x="-841375" y="2895600"/>
            <a:chExt cx="2365375" cy="2365375"/>
          </a:xfrm>
        </p:grpSpPr>
        <p:pic>
          <p:nvPicPr>
            <p:cNvPr id="140" name="Shape 140"/>
            <p:cNvPicPr preferRelativeResize="0"/>
            <p:nvPr/>
          </p:nvPicPr>
          <p:blipFill rotWithShape="1">
            <a:blip r:embed="rId8">
              <a:alphaModFix/>
            </a:blip>
            <a:srcRect/>
            <a:stretch/>
          </p:blipFill>
          <p:spPr>
            <a:xfrm>
              <a:off x="-841375" y="2895600"/>
              <a:ext cx="2365375" cy="2365375"/>
            </a:xfrm>
            <a:prstGeom prst="rect">
              <a:avLst/>
            </a:prstGeom>
            <a:noFill/>
            <a:ln>
              <a:noFill/>
            </a:ln>
          </p:spPr>
        </p:pic>
        <p:sp>
          <p:nvSpPr>
            <p:cNvPr id="141" name="Shape 141"/>
            <p:cNvSpPr/>
            <p:nvPr/>
          </p:nvSpPr>
          <p:spPr>
            <a:xfrm>
              <a:off x="-493712" y="3241675"/>
              <a:ext cx="1670050" cy="167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sp>
        <p:nvSpPr>
          <p:cNvPr id="142" name="Shape 142"/>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143" name="Shape 143"/>
          <p:cNvSpPr txBox="1"/>
          <p:nvPr/>
        </p:nvSpPr>
        <p:spPr>
          <a:xfrm>
            <a:off x="674687" y="971550"/>
            <a:ext cx="600075" cy="19700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AD0D6"/>
              </a:buClr>
              <a:buSzPts val="12200"/>
              <a:buFont typeface="Arial"/>
              <a:buNone/>
            </a:pPr>
            <a:r>
              <a:rPr lang="en-US" sz="12200" b="0" i="0" u="none">
                <a:solidFill>
                  <a:srgbClr val="8AD0D6"/>
                </a:solidFill>
                <a:latin typeface="Arial"/>
                <a:ea typeface="Arial"/>
                <a:cs typeface="Arial"/>
                <a:sym typeface="Arial"/>
              </a:rPr>
              <a:t>“</a:t>
            </a:r>
            <a:endParaRPr/>
          </a:p>
        </p:txBody>
      </p:sp>
      <p:sp>
        <p:nvSpPr>
          <p:cNvPr id="144" name="Shape 144"/>
          <p:cNvSpPr txBox="1"/>
          <p:nvPr/>
        </p:nvSpPr>
        <p:spPr>
          <a:xfrm>
            <a:off x="6999287" y="2613025"/>
            <a:ext cx="601662" cy="19700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AD0D6"/>
              </a:buClr>
              <a:buSzPts val="12200"/>
              <a:buFont typeface="Arial"/>
              <a:buNone/>
            </a:pPr>
            <a:r>
              <a:rPr lang="en-US" sz="12200" b="0" i="0" u="none">
                <a:solidFill>
                  <a:srgbClr val="8AD0D6"/>
                </a:solidFill>
                <a:latin typeface="Arial"/>
                <a:ea typeface="Arial"/>
                <a:cs typeface="Arial"/>
                <a:sym typeface="Arial"/>
              </a:rPr>
              <a:t>”</a:t>
            </a:r>
            <a:endParaRPr/>
          </a:p>
        </p:txBody>
      </p:sp>
      <p:sp>
        <p:nvSpPr>
          <p:cNvPr id="145" name="Shape 145"/>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46" name="Shape 146"/>
          <p:cNvSpPr txBox="1">
            <a:spLocks noGrp="1"/>
          </p:cNvSpPr>
          <p:nvPr>
            <p:ph type="body" idx="1"/>
          </p:nvPr>
        </p:nvSpPr>
        <p:spPr>
          <a:xfrm>
            <a:off x="827087" y="2052637"/>
            <a:ext cx="6711950" cy="419576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7" name="Shape 147"/>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8" name="Shape 148"/>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9" name="Shape 149"/>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7"/>
        <p:cNvGrpSpPr/>
        <p:nvPr/>
      </p:nvGrpSpPr>
      <p:grpSpPr>
        <a:xfrm>
          <a:off x="0" y="0"/>
          <a:ext cx="0" cy="0"/>
          <a:chOff x="0" y="0"/>
          <a:chExt cx="0" cy="0"/>
        </a:xfrm>
      </p:grpSpPr>
      <p:grpSp>
        <p:nvGrpSpPr>
          <p:cNvPr id="158" name="Shape 158"/>
          <p:cNvGrpSpPr/>
          <p:nvPr/>
        </p:nvGrpSpPr>
        <p:grpSpPr>
          <a:xfrm>
            <a:off x="6297612" y="1676400"/>
            <a:ext cx="2822575" cy="2822575"/>
            <a:chOff x="6297612" y="1676400"/>
            <a:chExt cx="2822575" cy="2822575"/>
          </a:xfrm>
        </p:grpSpPr>
        <p:pic>
          <p:nvPicPr>
            <p:cNvPr id="159" name="Shape 159"/>
            <p:cNvPicPr preferRelativeResize="0"/>
            <p:nvPr/>
          </p:nvPicPr>
          <p:blipFill rotWithShape="1">
            <a:blip r:embed="rId4">
              <a:alphaModFix/>
            </a:blip>
            <a:srcRect/>
            <a:stretch/>
          </p:blipFill>
          <p:spPr>
            <a:xfrm>
              <a:off x="6297612" y="1676400"/>
              <a:ext cx="2822575" cy="2822575"/>
            </a:xfrm>
            <a:prstGeom prst="rect">
              <a:avLst/>
            </a:prstGeom>
            <a:noFill/>
            <a:ln>
              <a:noFill/>
            </a:ln>
          </p:spPr>
        </p:pic>
        <p:sp>
          <p:nvSpPr>
            <p:cNvPr id="160" name="Shape 160"/>
            <p:cNvSpPr/>
            <p:nvPr/>
          </p:nvSpPr>
          <p:spPr>
            <a:xfrm>
              <a:off x="6711950" y="2089150"/>
              <a:ext cx="1993900" cy="1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61" name="Shape 161"/>
          <p:cNvGrpSpPr/>
          <p:nvPr/>
        </p:nvGrpSpPr>
        <p:grpSpPr>
          <a:xfrm>
            <a:off x="5688012" y="-457200"/>
            <a:ext cx="1603375" cy="1603375"/>
            <a:chOff x="5688012" y="-457200"/>
            <a:chExt cx="1603375" cy="1603375"/>
          </a:xfrm>
        </p:grpSpPr>
        <p:pic>
          <p:nvPicPr>
            <p:cNvPr id="162" name="Shape 162"/>
            <p:cNvPicPr preferRelativeResize="0"/>
            <p:nvPr/>
          </p:nvPicPr>
          <p:blipFill rotWithShape="1">
            <a:blip r:embed="rId5">
              <a:alphaModFix/>
            </a:blip>
            <a:srcRect/>
            <a:stretch/>
          </p:blipFill>
          <p:spPr>
            <a:xfrm>
              <a:off x="5688012" y="-457200"/>
              <a:ext cx="1603375" cy="1603375"/>
            </a:xfrm>
            <a:prstGeom prst="rect">
              <a:avLst/>
            </a:prstGeom>
            <a:noFill/>
            <a:ln>
              <a:noFill/>
            </a:ln>
          </p:spPr>
        </p:pic>
        <p:sp>
          <p:nvSpPr>
            <p:cNvPr id="163" name="Shape 163"/>
            <p:cNvSpPr/>
            <p:nvPr/>
          </p:nvSpPr>
          <p:spPr>
            <a:xfrm>
              <a:off x="5924550" y="-222250"/>
              <a:ext cx="1131887" cy="11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64" name="Shape 164"/>
          <p:cNvGrpSpPr/>
          <p:nvPr/>
        </p:nvGrpSpPr>
        <p:grpSpPr>
          <a:xfrm>
            <a:off x="6297612" y="6096000"/>
            <a:ext cx="993775" cy="993775"/>
            <a:chOff x="6297612" y="6096000"/>
            <a:chExt cx="993775" cy="993775"/>
          </a:xfrm>
        </p:grpSpPr>
        <p:pic>
          <p:nvPicPr>
            <p:cNvPr id="165" name="Shape 165"/>
            <p:cNvPicPr preferRelativeResize="0"/>
            <p:nvPr/>
          </p:nvPicPr>
          <p:blipFill rotWithShape="1">
            <a:blip r:embed="rId6">
              <a:alphaModFix/>
            </a:blip>
            <a:srcRect/>
            <a:stretch/>
          </p:blipFill>
          <p:spPr>
            <a:xfrm>
              <a:off x="6297612" y="6096000"/>
              <a:ext cx="993775" cy="993775"/>
            </a:xfrm>
            <a:prstGeom prst="rect">
              <a:avLst/>
            </a:prstGeom>
            <a:noFill/>
            <a:ln>
              <a:noFill/>
            </a:ln>
          </p:spPr>
        </p:pic>
        <p:sp>
          <p:nvSpPr>
            <p:cNvPr id="166" name="Shape 166"/>
            <p:cNvSpPr/>
            <p:nvPr/>
          </p:nvSpPr>
          <p:spPr>
            <a:xfrm>
              <a:off x="6445250" y="6240462"/>
              <a:ext cx="700087" cy="701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67" name="Shape 167"/>
          <p:cNvGrpSpPr/>
          <p:nvPr/>
        </p:nvGrpSpPr>
        <p:grpSpPr>
          <a:xfrm>
            <a:off x="-152400" y="2670175"/>
            <a:ext cx="4187825" cy="4187825"/>
            <a:chOff x="-152400" y="2670175"/>
            <a:chExt cx="4187825" cy="4187825"/>
          </a:xfrm>
        </p:grpSpPr>
        <p:pic>
          <p:nvPicPr>
            <p:cNvPr id="168" name="Shape 168"/>
            <p:cNvPicPr preferRelativeResize="0"/>
            <p:nvPr/>
          </p:nvPicPr>
          <p:blipFill rotWithShape="1">
            <a:blip r:embed="rId7">
              <a:alphaModFix/>
            </a:blip>
            <a:srcRect/>
            <a:stretch/>
          </p:blipFill>
          <p:spPr>
            <a:xfrm>
              <a:off x="-152400" y="2670175"/>
              <a:ext cx="4187825" cy="4187825"/>
            </a:xfrm>
            <a:prstGeom prst="rect">
              <a:avLst/>
            </a:prstGeom>
            <a:noFill/>
            <a:ln>
              <a:noFill/>
            </a:ln>
          </p:spPr>
        </p:pic>
        <p:sp>
          <p:nvSpPr>
            <p:cNvPr id="169" name="Shape 169"/>
            <p:cNvSpPr/>
            <p:nvPr/>
          </p:nvSpPr>
          <p:spPr>
            <a:xfrm>
              <a:off x="460375" y="3281362"/>
              <a:ext cx="2962275" cy="296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70" name="Shape 170"/>
          <p:cNvGrpSpPr/>
          <p:nvPr/>
        </p:nvGrpSpPr>
        <p:grpSpPr>
          <a:xfrm>
            <a:off x="-841375" y="2895600"/>
            <a:ext cx="2365375" cy="2365375"/>
            <a:chOff x="-841375" y="2895600"/>
            <a:chExt cx="2365375" cy="2365375"/>
          </a:xfrm>
        </p:grpSpPr>
        <p:pic>
          <p:nvPicPr>
            <p:cNvPr id="171" name="Shape 171"/>
            <p:cNvPicPr preferRelativeResize="0"/>
            <p:nvPr/>
          </p:nvPicPr>
          <p:blipFill rotWithShape="1">
            <a:blip r:embed="rId8">
              <a:alphaModFix/>
            </a:blip>
            <a:srcRect/>
            <a:stretch/>
          </p:blipFill>
          <p:spPr>
            <a:xfrm>
              <a:off x="-841375" y="2895600"/>
              <a:ext cx="2365375" cy="2365375"/>
            </a:xfrm>
            <a:prstGeom prst="rect">
              <a:avLst/>
            </a:prstGeom>
            <a:noFill/>
            <a:ln>
              <a:noFill/>
            </a:ln>
          </p:spPr>
        </p:pic>
        <p:sp>
          <p:nvSpPr>
            <p:cNvPr id="172" name="Shape 172"/>
            <p:cNvSpPr/>
            <p:nvPr/>
          </p:nvSpPr>
          <p:spPr>
            <a:xfrm>
              <a:off x="-493712" y="3241675"/>
              <a:ext cx="1670050" cy="167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sp>
        <p:nvSpPr>
          <p:cNvPr id="173" name="Shape 173"/>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cxnSp>
        <p:nvCxnSpPr>
          <p:cNvPr id="174" name="Shape 174"/>
          <p:cNvCxnSpPr/>
          <p:nvPr/>
        </p:nvCxnSpPr>
        <p:spPr>
          <a:xfrm>
            <a:off x="2795587" y="2133600"/>
            <a:ext cx="0" cy="3962400"/>
          </a:xfrm>
          <a:prstGeom prst="straightConnector1">
            <a:avLst/>
          </a:prstGeom>
          <a:noFill/>
          <a:ln w="12700" cap="rnd" cmpd="sng">
            <a:solidFill>
              <a:srgbClr val="8AD0D6">
                <a:alpha val="39607"/>
              </a:srgbClr>
            </a:solidFill>
            <a:prstDash val="solid"/>
            <a:miter lim="800000"/>
            <a:headEnd type="none" w="med" len="med"/>
            <a:tailEnd type="none" w="med" len="med"/>
          </a:ln>
        </p:spPr>
      </p:cxnSp>
      <p:cxnSp>
        <p:nvCxnSpPr>
          <p:cNvPr id="175" name="Shape 175"/>
          <p:cNvCxnSpPr/>
          <p:nvPr/>
        </p:nvCxnSpPr>
        <p:spPr>
          <a:xfrm>
            <a:off x="5222875" y="2133600"/>
            <a:ext cx="0" cy="3967162"/>
          </a:xfrm>
          <a:prstGeom prst="straightConnector1">
            <a:avLst/>
          </a:prstGeom>
          <a:noFill/>
          <a:ln w="12700" cap="rnd" cmpd="sng">
            <a:solidFill>
              <a:srgbClr val="8AD0D6">
                <a:alpha val="39607"/>
              </a:srgbClr>
            </a:solidFill>
            <a:prstDash val="solid"/>
            <a:miter lim="800000"/>
            <a:headEnd type="none" w="med" len="med"/>
            <a:tailEnd type="none" w="med" len="med"/>
          </a:ln>
        </p:spPr>
      </p:cxnSp>
      <p:sp>
        <p:nvSpPr>
          <p:cNvPr id="176" name="Shape 176"/>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7" name="Shape 177"/>
          <p:cNvSpPr txBox="1">
            <a:spLocks noGrp="1"/>
          </p:cNvSpPr>
          <p:nvPr>
            <p:ph type="body" idx="1"/>
          </p:nvPr>
        </p:nvSpPr>
        <p:spPr>
          <a:xfrm>
            <a:off x="827087" y="2052637"/>
            <a:ext cx="6711950" cy="419576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78" name="Shape 178"/>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9" name="Shape 179"/>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0" name="Shape 180"/>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2"/>
        <p:cNvGrpSpPr/>
        <p:nvPr/>
      </p:nvGrpSpPr>
      <p:grpSpPr>
        <a:xfrm>
          <a:off x="0" y="0"/>
          <a:ext cx="0" cy="0"/>
          <a:chOff x="0" y="0"/>
          <a:chExt cx="0" cy="0"/>
        </a:xfrm>
      </p:grpSpPr>
      <p:grpSp>
        <p:nvGrpSpPr>
          <p:cNvPr id="193" name="Shape 193"/>
          <p:cNvGrpSpPr/>
          <p:nvPr/>
        </p:nvGrpSpPr>
        <p:grpSpPr>
          <a:xfrm>
            <a:off x="6297612" y="1676400"/>
            <a:ext cx="2822575" cy="2822575"/>
            <a:chOff x="6297612" y="1676400"/>
            <a:chExt cx="2822575" cy="2822575"/>
          </a:xfrm>
        </p:grpSpPr>
        <p:pic>
          <p:nvPicPr>
            <p:cNvPr id="194" name="Shape 194"/>
            <p:cNvPicPr preferRelativeResize="0"/>
            <p:nvPr/>
          </p:nvPicPr>
          <p:blipFill rotWithShape="1">
            <a:blip r:embed="rId4">
              <a:alphaModFix/>
            </a:blip>
            <a:srcRect/>
            <a:stretch/>
          </p:blipFill>
          <p:spPr>
            <a:xfrm>
              <a:off x="6297612" y="1676400"/>
              <a:ext cx="2822575" cy="2822575"/>
            </a:xfrm>
            <a:prstGeom prst="rect">
              <a:avLst/>
            </a:prstGeom>
            <a:noFill/>
            <a:ln>
              <a:noFill/>
            </a:ln>
          </p:spPr>
        </p:pic>
        <p:sp>
          <p:nvSpPr>
            <p:cNvPr id="195" name="Shape 195"/>
            <p:cNvSpPr/>
            <p:nvPr/>
          </p:nvSpPr>
          <p:spPr>
            <a:xfrm>
              <a:off x="6711950" y="2089150"/>
              <a:ext cx="1993900" cy="1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96" name="Shape 196"/>
          <p:cNvGrpSpPr/>
          <p:nvPr/>
        </p:nvGrpSpPr>
        <p:grpSpPr>
          <a:xfrm>
            <a:off x="5688012" y="-457200"/>
            <a:ext cx="1603375" cy="1603375"/>
            <a:chOff x="5688012" y="-457200"/>
            <a:chExt cx="1603375" cy="1603375"/>
          </a:xfrm>
        </p:grpSpPr>
        <p:pic>
          <p:nvPicPr>
            <p:cNvPr id="197" name="Shape 197"/>
            <p:cNvPicPr preferRelativeResize="0"/>
            <p:nvPr/>
          </p:nvPicPr>
          <p:blipFill rotWithShape="1">
            <a:blip r:embed="rId5">
              <a:alphaModFix/>
            </a:blip>
            <a:srcRect/>
            <a:stretch/>
          </p:blipFill>
          <p:spPr>
            <a:xfrm>
              <a:off x="5688012" y="-457200"/>
              <a:ext cx="1603375" cy="1603375"/>
            </a:xfrm>
            <a:prstGeom prst="rect">
              <a:avLst/>
            </a:prstGeom>
            <a:noFill/>
            <a:ln>
              <a:noFill/>
            </a:ln>
          </p:spPr>
        </p:pic>
        <p:sp>
          <p:nvSpPr>
            <p:cNvPr id="198" name="Shape 198"/>
            <p:cNvSpPr/>
            <p:nvPr/>
          </p:nvSpPr>
          <p:spPr>
            <a:xfrm>
              <a:off x="5924550" y="-222250"/>
              <a:ext cx="1131887" cy="11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199" name="Shape 199"/>
          <p:cNvGrpSpPr/>
          <p:nvPr/>
        </p:nvGrpSpPr>
        <p:grpSpPr>
          <a:xfrm>
            <a:off x="6297612" y="6096000"/>
            <a:ext cx="993775" cy="993775"/>
            <a:chOff x="6297612" y="6096000"/>
            <a:chExt cx="993775" cy="993775"/>
          </a:xfrm>
        </p:grpSpPr>
        <p:pic>
          <p:nvPicPr>
            <p:cNvPr id="200" name="Shape 200"/>
            <p:cNvPicPr preferRelativeResize="0"/>
            <p:nvPr/>
          </p:nvPicPr>
          <p:blipFill rotWithShape="1">
            <a:blip r:embed="rId6">
              <a:alphaModFix/>
            </a:blip>
            <a:srcRect/>
            <a:stretch/>
          </p:blipFill>
          <p:spPr>
            <a:xfrm>
              <a:off x="6297612" y="6096000"/>
              <a:ext cx="993775" cy="993775"/>
            </a:xfrm>
            <a:prstGeom prst="rect">
              <a:avLst/>
            </a:prstGeom>
            <a:noFill/>
            <a:ln>
              <a:noFill/>
            </a:ln>
          </p:spPr>
        </p:pic>
        <p:sp>
          <p:nvSpPr>
            <p:cNvPr id="201" name="Shape 201"/>
            <p:cNvSpPr/>
            <p:nvPr/>
          </p:nvSpPr>
          <p:spPr>
            <a:xfrm>
              <a:off x="6445250" y="6240462"/>
              <a:ext cx="700087" cy="701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202" name="Shape 202"/>
          <p:cNvGrpSpPr/>
          <p:nvPr/>
        </p:nvGrpSpPr>
        <p:grpSpPr>
          <a:xfrm>
            <a:off x="-152400" y="2670175"/>
            <a:ext cx="4187825" cy="4187825"/>
            <a:chOff x="-152400" y="2670175"/>
            <a:chExt cx="4187825" cy="4187825"/>
          </a:xfrm>
        </p:grpSpPr>
        <p:pic>
          <p:nvPicPr>
            <p:cNvPr id="203" name="Shape 203"/>
            <p:cNvPicPr preferRelativeResize="0"/>
            <p:nvPr/>
          </p:nvPicPr>
          <p:blipFill rotWithShape="1">
            <a:blip r:embed="rId7">
              <a:alphaModFix/>
            </a:blip>
            <a:srcRect/>
            <a:stretch/>
          </p:blipFill>
          <p:spPr>
            <a:xfrm>
              <a:off x="-152400" y="2670175"/>
              <a:ext cx="4187825" cy="4187825"/>
            </a:xfrm>
            <a:prstGeom prst="rect">
              <a:avLst/>
            </a:prstGeom>
            <a:noFill/>
            <a:ln>
              <a:noFill/>
            </a:ln>
          </p:spPr>
        </p:pic>
        <p:sp>
          <p:nvSpPr>
            <p:cNvPr id="204" name="Shape 204"/>
            <p:cNvSpPr/>
            <p:nvPr/>
          </p:nvSpPr>
          <p:spPr>
            <a:xfrm>
              <a:off x="460375" y="3281362"/>
              <a:ext cx="2962275" cy="296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205" name="Shape 205"/>
          <p:cNvGrpSpPr/>
          <p:nvPr/>
        </p:nvGrpSpPr>
        <p:grpSpPr>
          <a:xfrm>
            <a:off x="-841375" y="2895600"/>
            <a:ext cx="2365375" cy="2365375"/>
            <a:chOff x="-841375" y="2895600"/>
            <a:chExt cx="2365375" cy="2365375"/>
          </a:xfrm>
        </p:grpSpPr>
        <p:pic>
          <p:nvPicPr>
            <p:cNvPr id="206" name="Shape 206"/>
            <p:cNvPicPr preferRelativeResize="0"/>
            <p:nvPr/>
          </p:nvPicPr>
          <p:blipFill rotWithShape="1">
            <a:blip r:embed="rId8">
              <a:alphaModFix/>
            </a:blip>
            <a:srcRect/>
            <a:stretch/>
          </p:blipFill>
          <p:spPr>
            <a:xfrm>
              <a:off x="-841375" y="2895600"/>
              <a:ext cx="2365375" cy="2365375"/>
            </a:xfrm>
            <a:prstGeom prst="rect">
              <a:avLst/>
            </a:prstGeom>
            <a:noFill/>
            <a:ln>
              <a:noFill/>
            </a:ln>
          </p:spPr>
        </p:pic>
        <p:sp>
          <p:nvSpPr>
            <p:cNvPr id="207" name="Shape 207"/>
            <p:cNvSpPr/>
            <p:nvPr/>
          </p:nvSpPr>
          <p:spPr>
            <a:xfrm>
              <a:off x="-493712" y="3241675"/>
              <a:ext cx="1670050" cy="167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sp>
        <p:nvSpPr>
          <p:cNvPr id="208" name="Shape 208"/>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cxnSp>
        <p:nvCxnSpPr>
          <p:cNvPr id="209" name="Shape 209"/>
          <p:cNvCxnSpPr/>
          <p:nvPr/>
        </p:nvCxnSpPr>
        <p:spPr>
          <a:xfrm>
            <a:off x="2795587" y="2133600"/>
            <a:ext cx="0" cy="3962400"/>
          </a:xfrm>
          <a:prstGeom prst="straightConnector1">
            <a:avLst/>
          </a:prstGeom>
          <a:noFill/>
          <a:ln w="12700" cap="rnd" cmpd="sng">
            <a:solidFill>
              <a:srgbClr val="8AD0D6">
                <a:alpha val="39607"/>
              </a:srgbClr>
            </a:solidFill>
            <a:prstDash val="solid"/>
            <a:miter lim="800000"/>
            <a:headEnd type="none" w="med" len="med"/>
            <a:tailEnd type="none" w="med" len="med"/>
          </a:ln>
        </p:spPr>
      </p:cxnSp>
      <p:cxnSp>
        <p:nvCxnSpPr>
          <p:cNvPr id="210" name="Shape 210"/>
          <p:cNvCxnSpPr/>
          <p:nvPr/>
        </p:nvCxnSpPr>
        <p:spPr>
          <a:xfrm>
            <a:off x="5222875" y="2133600"/>
            <a:ext cx="0" cy="3967162"/>
          </a:xfrm>
          <a:prstGeom prst="straightConnector1">
            <a:avLst/>
          </a:prstGeom>
          <a:noFill/>
          <a:ln w="12700" cap="rnd" cmpd="sng">
            <a:solidFill>
              <a:srgbClr val="8AD0D6">
                <a:alpha val="39607"/>
              </a:srgbClr>
            </a:solidFill>
            <a:prstDash val="solid"/>
            <a:miter lim="800000"/>
            <a:headEnd type="none" w="med" len="med"/>
            <a:tailEnd type="none" w="med" len="med"/>
          </a:ln>
        </p:spPr>
      </p:cxnSp>
      <p:sp>
        <p:nvSpPr>
          <p:cNvPr id="211" name="Shape 211"/>
          <p:cNvSpPr txBox="1">
            <a:spLocks noGrp="1"/>
          </p:cNvSpPr>
          <p:nvPr>
            <p:ph type="title"/>
          </p:nvPr>
        </p:nvSpPr>
        <p:spPr>
          <a:xfrm>
            <a:off x="484187" y="452437"/>
            <a:ext cx="7056437" cy="14001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42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12" name="Shape 212"/>
          <p:cNvSpPr txBox="1">
            <a:spLocks noGrp="1"/>
          </p:cNvSpPr>
          <p:nvPr>
            <p:ph type="body" idx="1"/>
          </p:nvPr>
        </p:nvSpPr>
        <p:spPr>
          <a:xfrm>
            <a:off x="827087" y="2052637"/>
            <a:ext cx="6711950" cy="4195762"/>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AD0D6"/>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AD0D6"/>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AD0D6"/>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AD0D6"/>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13" name="Shape 213"/>
          <p:cNvSpPr txBox="1">
            <a:spLocks noGrp="1"/>
          </p:cNvSpPr>
          <p:nvPr>
            <p:ph type="dt" idx="10"/>
          </p:nvPr>
        </p:nvSpPr>
        <p:spPr>
          <a:xfrm rot="5400000">
            <a:off x="7494587" y="1828800"/>
            <a:ext cx="990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4" name="Shape 214"/>
          <p:cNvSpPr txBox="1">
            <a:spLocks noGrp="1"/>
          </p:cNvSpPr>
          <p:nvPr>
            <p:ph type="ftr" idx="11"/>
          </p:nvPr>
        </p:nvSpPr>
        <p:spPr>
          <a:xfrm rot="5400000">
            <a:off x="6233318" y="3263106"/>
            <a:ext cx="3859212" cy="228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5" name="Shape 215"/>
          <p:cNvSpPr txBox="1">
            <a:spLocks noGrp="1"/>
          </p:cNvSpPr>
          <p:nvPr>
            <p:ph type="sldNum" idx="12"/>
          </p:nvPr>
        </p:nvSpPr>
        <p:spPr>
          <a:xfrm>
            <a:off x="7766050" y="295275"/>
            <a:ext cx="62865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37.x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lide38.x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lide35.x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685800" y="838200"/>
            <a:ext cx="7772400" cy="175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E0000"/>
              </a:buClr>
              <a:buSzPts val="5400"/>
              <a:buFont typeface="Century Gothic"/>
              <a:buNone/>
            </a:pPr>
            <a:r>
              <a:rPr lang="en-US" sz="5400" b="1" i="0" u="none" strike="noStrike" cap="none">
                <a:solidFill>
                  <a:srgbClr val="7E0000"/>
                </a:solidFill>
                <a:latin typeface="Century Gothic"/>
                <a:ea typeface="Century Gothic"/>
                <a:cs typeface="Century Gothic"/>
                <a:sym typeface="Century Gothic"/>
              </a:rPr>
              <a:t>ACT Preparation for</a:t>
            </a:r>
            <a:br>
              <a:rPr lang="en-US" sz="5400" b="1" i="0" u="none" strike="noStrike" cap="none">
                <a:solidFill>
                  <a:srgbClr val="7E0000"/>
                </a:solidFill>
                <a:latin typeface="Century Gothic"/>
                <a:ea typeface="Century Gothic"/>
                <a:cs typeface="Century Gothic"/>
                <a:sym typeface="Century Gothic"/>
              </a:rPr>
            </a:br>
            <a:r>
              <a:rPr lang="en-US" sz="5400" b="1" i="0" u="none" strike="noStrike" cap="none">
                <a:solidFill>
                  <a:srgbClr val="7E0000"/>
                </a:solidFill>
                <a:latin typeface="Century Gothic"/>
                <a:ea typeface="Century Gothic"/>
                <a:cs typeface="Century Gothic"/>
                <a:sym typeface="Century Gothic"/>
              </a:rPr>
              <a:t>Science Reasoning</a:t>
            </a:r>
            <a:endParaRPr/>
          </a:p>
        </p:txBody>
      </p:sp>
      <p:sp>
        <p:nvSpPr>
          <p:cNvPr id="235" name="Shape 235"/>
          <p:cNvSpPr txBox="1">
            <a:spLocks noGrp="1"/>
          </p:cNvSpPr>
          <p:nvPr>
            <p:ph type="subTitle" idx="1"/>
          </p:nvPr>
        </p:nvSpPr>
        <p:spPr>
          <a:xfrm>
            <a:off x="1066800" y="2859087"/>
            <a:ext cx="6450012" cy="1027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AD0D6"/>
              </a:buClr>
              <a:buSzPts val="3520"/>
              <a:buFont typeface="Noto Sans Symbols"/>
              <a:buNone/>
            </a:pPr>
            <a:r>
              <a:rPr lang="en-US" sz="4400" b="1" i="0" u="none" strike="noStrike" cap="none">
                <a:solidFill>
                  <a:srgbClr val="7E0000"/>
                </a:solidFill>
                <a:latin typeface="Century Gothic"/>
                <a:ea typeface="Century Gothic"/>
                <a:cs typeface="Century Gothic"/>
                <a:sym typeface="Century Gothic"/>
              </a:rPr>
              <a:t>C. RAY- ACT PREP</a:t>
            </a:r>
            <a:endParaRPr/>
          </a:p>
        </p:txBody>
      </p:sp>
      <p:pic>
        <p:nvPicPr>
          <p:cNvPr id="236" name="Shape 236" descr="MC900268956[1]"/>
          <p:cNvPicPr preferRelativeResize="0"/>
          <p:nvPr/>
        </p:nvPicPr>
        <p:blipFill rotWithShape="1">
          <a:blip r:embed="rId3">
            <a:alphaModFix/>
          </a:blip>
          <a:srcRect/>
          <a:stretch/>
        </p:blipFill>
        <p:spPr>
          <a:xfrm>
            <a:off x="457200" y="4191000"/>
            <a:ext cx="1704975" cy="1562100"/>
          </a:xfrm>
          <a:prstGeom prst="rect">
            <a:avLst/>
          </a:prstGeom>
          <a:noFill/>
          <a:ln>
            <a:noFill/>
          </a:ln>
        </p:spPr>
      </p:pic>
      <p:pic>
        <p:nvPicPr>
          <p:cNvPr id="237" name="Shape 237" descr="MC900268956[1]"/>
          <p:cNvPicPr preferRelativeResize="0"/>
          <p:nvPr/>
        </p:nvPicPr>
        <p:blipFill rotWithShape="1">
          <a:blip r:embed="rId3">
            <a:alphaModFix/>
          </a:blip>
          <a:srcRect/>
          <a:stretch/>
        </p:blipFill>
        <p:spPr>
          <a:xfrm>
            <a:off x="6934200" y="4953000"/>
            <a:ext cx="1704975" cy="1562100"/>
          </a:xfrm>
          <a:prstGeom prst="rect">
            <a:avLst/>
          </a:prstGeom>
          <a:noFill/>
          <a:ln>
            <a:noFill/>
          </a:ln>
        </p:spPr>
      </p:pic>
      <p:pic>
        <p:nvPicPr>
          <p:cNvPr id="238" name="Shape 238" descr="Image result for chart clip art"/>
          <p:cNvPicPr preferRelativeResize="0"/>
          <p:nvPr/>
        </p:nvPicPr>
        <p:blipFill rotWithShape="1">
          <a:blip r:embed="rId4">
            <a:alphaModFix/>
          </a:blip>
          <a:srcRect/>
          <a:stretch/>
        </p:blipFill>
        <p:spPr>
          <a:xfrm>
            <a:off x="3686175" y="4572000"/>
            <a:ext cx="1724025" cy="1568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6400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17" name="Shape 317"/>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1600"/>
              <a:buFont typeface="Noto Sans Symbols"/>
              <a:buAutoNum type="arabicPeriod" startAt="4"/>
            </a:pPr>
            <a:r>
              <a:rPr lang="en-US" sz="2000" b="1" i="0" u="sng">
                <a:solidFill>
                  <a:srgbClr val="FFFF00"/>
                </a:solidFill>
                <a:latin typeface="Century Gothic"/>
                <a:ea typeface="Century Gothic"/>
                <a:cs typeface="Century Gothic"/>
                <a:sym typeface="Century Gothic"/>
              </a:rPr>
              <a:t>Skip the hard questions.  </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After you have answered the first question.</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Do not spend more than 30 seconds on any question.  </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Every question is worth the same number of points….go for the easy ones first…</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BUT…never leave a question blank even if you take a guess</a:t>
            </a:r>
            <a:endParaRPr/>
          </a:p>
        </p:txBody>
      </p:sp>
      <p:pic>
        <p:nvPicPr>
          <p:cNvPr id="318" name="Shape 318" descr="MC900078833[1]"/>
          <p:cNvPicPr preferRelativeResize="0"/>
          <p:nvPr/>
        </p:nvPicPr>
        <p:blipFill rotWithShape="1">
          <a:blip r:embed="rId3">
            <a:alphaModFix/>
          </a:blip>
          <a:srcRect/>
          <a:stretch/>
        </p:blipFill>
        <p:spPr>
          <a:xfrm>
            <a:off x="6705600" y="228600"/>
            <a:ext cx="2263775" cy="202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84187" y="452437"/>
            <a:ext cx="7056437" cy="919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24" name="Shape 324"/>
          <p:cNvSpPr txBox="1">
            <a:spLocks noGrp="1"/>
          </p:cNvSpPr>
          <p:nvPr>
            <p:ph type="body" idx="1"/>
          </p:nvPr>
        </p:nvSpPr>
        <p:spPr>
          <a:xfrm>
            <a:off x="828675" y="1295400"/>
            <a:ext cx="6711950" cy="5257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3200"/>
              <a:buFont typeface="Noto Sans Symbols"/>
              <a:buAutoNum type="arabicPeriod" startAt="5"/>
            </a:pPr>
            <a:r>
              <a:rPr lang="en-US" sz="4000" b="1" i="0" u="sng">
                <a:solidFill>
                  <a:srgbClr val="FFFF00"/>
                </a:solidFill>
                <a:latin typeface="Century Gothic"/>
                <a:ea typeface="Century Gothic"/>
                <a:cs typeface="Century Gothic"/>
                <a:sym typeface="Century Gothic"/>
              </a:rPr>
              <a:t>Read all the choices.</a:t>
            </a:r>
            <a:r>
              <a:rPr lang="en-US" sz="2000" b="1" i="0" u="none">
                <a:solidFill>
                  <a:srgbClr val="FFFF00"/>
                </a:solidFill>
                <a:latin typeface="Century Gothic"/>
                <a:ea typeface="Century Gothic"/>
                <a:cs typeface="Century Gothic"/>
                <a:sym typeface="Century Gothic"/>
              </a:rPr>
              <a:t>  </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1" i="0" u="none">
                <a:solidFill>
                  <a:srgbClr val="FFFF00"/>
                </a:solidFill>
                <a:latin typeface="Century Gothic"/>
                <a:ea typeface="Century Gothic"/>
                <a:cs typeface="Century Gothic"/>
                <a:sym typeface="Century Gothic"/>
              </a:rPr>
              <a:t>Choosing the right answer is eliminating the three wrong answers..</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1" i="0" u="sng">
                <a:solidFill>
                  <a:srgbClr val="FF3399"/>
                </a:solidFill>
                <a:latin typeface="Century Gothic"/>
                <a:ea typeface="Century Gothic"/>
                <a:cs typeface="Century Gothic"/>
                <a:sym typeface="Century Gothic"/>
              </a:rPr>
              <a:t>Process of elimination</a:t>
            </a:r>
            <a:r>
              <a:rPr lang="en-US" sz="2000" b="1" i="0" u="none">
                <a:solidFill>
                  <a:srgbClr val="FF3399"/>
                </a:solidFill>
                <a:latin typeface="Century Gothic"/>
                <a:ea typeface="Century Gothic"/>
                <a:cs typeface="Century Gothic"/>
                <a:sym typeface="Century Gothic"/>
              </a:rPr>
              <a:t> (P.O.E.)- cross off incorrect answers as you go; this will decrease the number of choices when you aren’t sure of the answer</a:t>
            </a:r>
            <a:endParaRPr/>
          </a:p>
          <a:p>
            <a:pPr marL="609600" marR="0" lvl="0" indent="-609600" algn="l" rtl="0">
              <a:lnSpc>
                <a:spcPct val="100000"/>
              </a:lnSpc>
              <a:spcBef>
                <a:spcPts val="1000"/>
              </a:spcBef>
              <a:spcAft>
                <a:spcPts val="0"/>
              </a:spcAft>
              <a:buClr>
                <a:srgbClr val="8AD0D6"/>
              </a:buClr>
              <a:buSzPts val="1600"/>
              <a:buFont typeface="Noto Sans Symbols"/>
              <a:buNone/>
            </a:pPr>
            <a:endParaRPr sz="2000" b="1" i="0" u="none">
              <a:solidFill>
                <a:srgbClr val="FF3399"/>
              </a:solidFill>
              <a:latin typeface="Century Gothic"/>
              <a:ea typeface="Century Gothic"/>
              <a:cs typeface="Century Gothic"/>
              <a:sym typeface="Century Gothic"/>
            </a:endParaRPr>
          </a:p>
          <a:p>
            <a:pPr marL="342900" marR="0" lvl="0" indent="-241300" algn="l" rtl="0">
              <a:spcBef>
                <a:spcPts val="1000"/>
              </a:spcBef>
              <a:spcAft>
                <a:spcPts val="0"/>
              </a:spcAft>
              <a:buClr>
                <a:srgbClr val="8AD0D6"/>
              </a:buClr>
              <a:buSzPts val="1600"/>
              <a:buFont typeface="Noto Sans Symbols"/>
              <a:buNone/>
            </a:pPr>
            <a:endParaRPr sz="2000" b="1" i="0" u="none">
              <a:solidFill>
                <a:srgbClr val="FF3399"/>
              </a:solidFill>
              <a:latin typeface="Century Gothic"/>
              <a:ea typeface="Century Gothic"/>
              <a:cs typeface="Century Gothic"/>
              <a:sym typeface="Century Gothic"/>
            </a:endParaRPr>
          </a:p>
        </p:txBody>
      </p:sp>
      <p:sp>
        <p:nvSpPr>
          <p:cNvPr id="325" name="Shape 325" descr="Image result for process of elimination images"/>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pic>
        <p:nvPicPr>
          <p:cNvPr id="326" name="Shape 326" descr="http://images.collegexpress.com/blog/process-of-elimination.jpg"/>
          <p:cNvPicPr preferRelativeResize="0"/>
          <p:nvPr/>
        </p:nvPicPr>
        <p:blipFill rotWithShape="1">
          <a:blip r:embed="rId3">
            <a:alphaModFix/>
          </a:blip>
          <a:srcRect/>
          <a:stretch/>
        </p:blipFill>
        <p:spPr>
          <a:xfrm>
            <a:off x="3124200" y="4114800"/>
            <a:ext cx="2590800" cy="22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32" name="Shape 332"/>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3200"/>
              <a:buFont typeface="Noto Sans Symbols"/>
              <a:buAutoNum type="arabicPeriod" startAt="6"/>
            </a:pPr>
            <a:r>
              <a:rPr lang="en-US" sz="4000" b="1" i="0" u="sng">
                <a:solidFill>
                  <a:srgbClr val="FFFF00"/>
                </a:solidFill>
                <a:latin typeface="Century Gothic"/>
                <a:ea typeface="Century Gothic"/>
                <a:cs typeface="Century Gothic"/>
                <a:sym typeface="Century Gothic"/>
              </a:rPr>
              <a:t>Use Estimation when asked to calculate.</a:t>
            </a:r>
            <a:endParaRPr/>
          </a:p>
          <a:p>
            <a:pPr marL="609600" marR="0" lvl="0" indent="-609600" algn="l" rtl="0">
              <a:lnSpc>
                <a:spcPct val="100000"/>
              </a:lnSpc>
              <a:spcBef>
                <a:spcPts val="1000"/>
              </a:spcBef>
              <a:spcAft>
                <a:spcPts val="0"/>
              </a:spcAft>
              <a:buClr>
                <a:srgbClr val="8AD0D6"/>
              </a:buClr>
              <a:buSzPts val="3200"/>
              <a:buFont typeface="Noto Sans Symbols"/>
              <a:buNone/>
            </a:pPr>
            <a:r>
              <a:rPr lang="en-US" sz="4000" b="1" i="0" u="none">
                <a:solidFill>
                  <a:srgbClr val="FFFF00"/>
                </a:solidFill>
                <a:latin typeface="Century Gothic"/>
                <a:ea typeface="Century Gothic"/>
                <a:cs typeface="Century Gothic"/>
                <a:sym typeface="Century Gothic"/>
              </a:rPr>
              <a:t>     You can also use</a:t>
            </a:r>
            <a:endParaRPr/>
          </a:p>
          <a:p>
            <a:pPr marL="609600" marR="0" lvl="0" indent="-609600" algn="l" rtl="0">
              <a:lnSpc>
                <a:spcPct val="100000"/>
              </a:lnSpc>
              <a:spcBef>
                <a:spcPts val="1000"/>
              </a:spcBef>
              <a:spcAft>
                <a:spcPts val="0"/>
              </a:spcAft>
              <a:buClr>
                <a:srgbClr val="8AD0D6"/>
              </a:buClr>
              <a:buSzPts val="3200"/>
              <a:buFont typeface="Noto Sans Symbols"/>
              <a:buNone/>
            </a:pPr>
            <a:r>
              <a:rPr lang="en-US" sz="4000" b="1" i="0" u="none">
                <a:solidFill>
                  <a:srgbClr val="FFFF00"/>
                </a:solidFill>
                <a:latin typeface="Century Gothic"/>
                <a:ea typeface="Century Gothic"/>
                <a:cs typeface="Century Gothic"/>
                <a:sym typeface="Century Gothic"/>
              </a:rPr>
              <a:t> 			process of </a:t>
            </a:r>
            <a:endParaRPr/>
          </a:p>
          <a:p>
            <a:pPr marL="609600" marR="0" lvl="0" indent="-609600" algn="l" rtl="0">
              <a:lnSpc>
                <a:spcPct val="100000"/>
              </a:lnSpc>
              <a:spcBef>
                <a:spcPts val="1000"/>
              </a:spcBef>
              <a:spcAft>
                <a:spcPts val="0"/>
              </a:spcAft>
              <a:buClr>
                <a:srgbClr val="8AD0D6"/>
              </a:buClr>
              <a:buSzPts val="3200"/>
              <a:buFont typeface="Noto Sans Symbols"/>
              <a:buNone/>
            </a:pPr>
            <a:r>
              <a:rPr lang="en-US" sz="4000" b="1" i="0" u="none">
                <a:solidFill>
                  <a:srgbClr val="FFFF00"/>
                </a:solidFill>
                <a:latin typeface="Century Gothic"/>
                <a:ea typeface="Century Gothic"/>
                <a:cs typeface="Century Gothic"/>
                <a:sym typeface="Century Gothic"/>
              </a:rPr>
              <a:t>			elimination.</a:t>
            </a:r>
            <a:endParaRPr/>
          </a:p>
          <a:p>
            <a:pPr marL="342900" marR="0" lvl="0" indent="-139700" algn="l" rtl="0">
              <a:spcBef>
                <a:spcPts val="1000"/>
              </a:spcBef>
              <a:spcAft>
                <a:spcPts val="0"/>
              </a:spcAft>
              <a:buClr>
                <a:srgbClr val="8AD0D6"/>
              </a:buClr>
              <a:buSzPts val="3200"/>
              <a:buFont typeface="Noto Sans Symbols"/>
              <a:buNone/>
            </a:pPr>
            <a:endParaRPr sz="4000" b="1" i="0" u="none">
              <a:solidFill>
                <a:srgbClr val="FFFF00"/>
              </a:solidFill>
              <a:latin typeface="Century Gothic"/>
              <a:ea typeface="Century Gothic"/>
              <a:cs typeface="Century Gothic"/>
              <a:sym typeface="Century Gothic"/>
            </a:endParaRPr>
          </a:p>
        </p:txBody>
      </p:sp>
      <p:pic>
        <p:nvPicPr>
          <p:cNvPr id="333" name="Shape 333" descr="MC900016625[1]"/>
          <p:cNvPicPr preferRelativeResize="0"/>
          <p:nvPr/>
        </p:nvPicPr>
        <p:blipFill rotWithShape="1">
          <a:blip r:embed="rId3">
            <a:alphaModFix/>
          </a:blip>
          <a:srcRect/>
          <a:stretch/>
        </p:blipFill>
        <p:spPr>
          <a:xfrm>
            <a:off x="609600" y="4495800"/>
            <a:ext cx="1227137" cy="1303337"/>
          </a:xfrm>
          <a:prstGeom prst="rect">
            <a:avLst/>
          </a:prstGeom>
          <a:noFill/>
          <a:ln>
            <a:noFill/>
          </a:ln>
        </p:spPr>
      </p:pic>
      <p:pic>
        <p:nvPicPr>
          <p:cNvPr id="334" name="Shape 334" descr="MC900215588[1]"/>
          <p:cNvPicPr preferRelativeResize="0"/>
          <p:nvPr/>
        </p:nvPicPr>
        <p:blipFill rotWithShape="1">
          <a:blip r:embed="rId4">
            <a:alphaModFix/>
          </a:blip>
          <a:srcRect/>
          <a:stretch/>
        </p:blipFill>
        <p:spPr>
          <a:xfrm>
            <a:off x="7010400" y="2514600"/>
            <a:ext cx="1287462" cy="31924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40" name="Shape 340"/>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8AD0D6"/>
              </a:buClr>
              <a:buSzPts val="2880"/>
              <a:buFont typeface="Noto Sans Symbols"/>
              <a:buAutoNum type="arabicPeriod" startAt="7"/>
            </a:pPr>
            <a:r>
              <a:rPr lang="en-US" sz="3600" b="1" i="0" u="sng">
                <a:solidFill>
                  <a:srgbClr val="FFFF00"/>
                </a:solidFill>
                <a:latin typeface="Century Gothic"/>
                <a:ea typeface="Century Gothic"/>
                <a:cs typeface="Century Gothic"/>
                <a:sym typeface="Century Gothic"/>
              </a:rPr>
              <a:t>Pace yourself.</a:t>
            </a:r>
            <a:r>
              <a:rPr lang="en-US" sz="2800" b="0" i="0" u="none">
                <a:solidFill>
                  <a:srgbClr val="FFFF00"/>
                </a:solidFill>
                <a:latin typeface="Century Gothic"/>
                <a:ea typeface="Century Gothic"/>
                <a:cs typeface="Century Gothic"/>
                <a:sym typeface="Century Gothic"/>
              </a:rPr>
              <a:t>  </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0" i="0" u="none">
                <a:solidFill>
                  <a:srgbClr val="FFFF00"/>
                </a:solidFill>
                <a:latin typeface="Century Gothic"/>
                <a:ea typeface="Century Gothic"/>
                <a:cs typeface="Century Gothic"/>
                <a:sym typeface="Century Gothic"/>
              </a:rPr>
              <a:t>	</a:t>
            </a:r>
            <a:r>
              <a:rPr lang="en-US" sz="3600" b="0" i="0" u="none">
                <a:solidFill>
                  <a:srgbClr val="FFFF00"/>
                </a:solidFill>
                <a:latin typeface="Century Gothic"/>
                <a:ea typeface="Century Gothic"/>
                <a:cs typeface="Century Gothic"/>
                <a:sym typeface="Century Gothic"/>
              </a:rPr>
              <a:t>35 minutes for </a:t>
            </a:r>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0" i="0" u="none">
                <a:solidFill>
                  <a:srgbClr val="FFFF00"/>
                </a:solidFill>
                <a:latin typeface="Century Gothic"/>
                <a:ea typeface="Century Gothic"/>
                <a:cs typeface="Century Gothic"/>
                <a:sym typeface="Century Gothic"/>
              </a:rPr>
              <a:t>		7 passages</a:t>
            </a:r>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0" i="0" u="none">
                <a:solidFill>
                  <a:srgbClr val="FFFF00"/>
                </a:solidFill>
                <a:latin typeface="Century Gothic"/>
                <a:ea typeface="Century Gothic"/>
                <a:cs typeface="Century Gothic"/>
                <a:sym typeface="Century Gothic"/>
              </a:rPr>
              <a:t>	5 minutes per passage</a:t>
            </a:r>
            <a:endParaRPr/>
          </a:p>
          <a:p>
            <a:pPr marL="609600" marR="0" lvl="0" indent="-609600" algn="l" rtl="0">
              <a:lnSpc>
                <a:spcPct val="90000"/>
              </a:lnSpc>
              <a:spcBef>
                <a:spcPts val="1000"/>
              </a:spcBef>
              <a:spcAft>
                <a:spcPts val="0"/>
              </a:spcAft>
              <a:buClr>
                <a:srgbClr val="8AD0D6"/>
              </a:buClr>
              <a:buSzPts val="2880"/>
              <a:buFont typeface="Noto Sans Symbols"/>
              <a:buNone/>
            </a:pPr>
            <a:endParaRPr sz="3600" b="0" i="0" u="none">
              <a:solidFill>
                <a:srgbClr val="FFFF00"/>
              </a:solidFill>
              <a:latin typeface="Century Gothic"/>
              <a:ea typeface="Century Gothic"/>
              <a:cs typeface="Century Gothic"/>
              <a:sym typeface="Century Gothic"/>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1" i="0" u="sng">
                <a:solidFill>
                  <a:srgbClr val="FF6600"/>
                </a:solidFill>
                <a:latin typeface="Century Gothic"/>
                <a:ea typeface="Century Gothic"/>
                <a:cs typeface="Century Gothic"/>
                <a:sym typeface="Century Gothic"/>
              </a:rPr>
              <a:t>You have about 30 seconds for each question.</a:t>
            </a:r>
            <a:endParaRPr/>
          </a:p>
        </p:txBody>
      </p:sp>
      <p:pic>
        <p:nvPicPr>
          <p:cNvPr id="341" name="Shape 341" descr="MC900156997[1]"/>
          <p:cNvPicPr preferRelativeResize="0"/>
          <p:nvPr/>
        </p:nvPicPr>
        <p:blipFill rotWithShape="1">
          <a:blip r:embed="rId3">
            <a:alphaModFix/>
          </a:blip>
          <a:srcRect/>
          <a:stretch/>
        </p:blipFill>
        <p:spPr>
          <a:xfrm>
            <a:off x="5953125" y="1295400"/>
            <a:ext cx="3190875" cy="327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47" name="Shape 347"/>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3200"/>
              <a:buFont typeface="Noto Sans Symbols"/>
              <a:buAutoNum type="arabicPeriod" startAt="8"/>
            </a:pPr>
            <a:r>
              <a:rPr lang="en-US" sz="4000" b="1" i="0" u="sng">
                <a:solidFill>
                  <a:srgbClr val="FFFF00"/>
                </a:solidFill>
                <a:latin typeface="Century Gothic"/>
                <a:ea typeface="Century Gothic"/>
                <a:cs typeface="Century Gothic"/>
                <a:sym typeface="Century Gothic"/>
              </a:rPr>
              <a:t>Answer every question.</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When you answer the easy questions, try the hard ones again without spending too much time.  </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rgbClr val="FFFF00"/>
                </a:solidFill>
                <a:latin typeface="Century Gothic"/>
                <a:ea typeface="Century Gothic"/>
                <a:cs typeface="Century Gothic"/>
                <a:sym typeface="Century Gothic"/>
              </a:rPr>
              <a:t>When your time is running out with only a 30 seconds or so left, pick a “Letter of the Day "on the answer sheet.</a:t>
            </a:r>
            <a:endParaRPr/>
          </a:p>
        </p:txBody>
      </p:sp>
      <p:pic>
        <p:nvPicPr>
          <p:cNvPr id="348" name="Shape 348" descr="MC900431611[1]"/>
          <p:cNvPicPr preferRelativeResize="0"/>
          <p:nvPr/>
        </p:nvPicPr>
        <p:blipFill rotWithShape="1">
          <a:blip r:embed="rId3">
            <a:alphaModFix/>
          </a:blip>
          <a:srcRect/>
          <a:stretch/>
        </p:blipFill>
        <p:spPr>
          <a:xfrm>
            <a:off x="0" y="5029200"/>
            <a:ext cx="1828800" cy="1828800"/>
          </a:xfrm>
          <a:prstGeom prst="rect">
            <a:avLst/>
          </a:prstGeom>
          <a:noFill/>
          <a:ln>
            <a:noFill/>
          </a:ln>
        </p:spPr>
      </p:pic>
      <p:pic>
        <p:nvPicPr>
          <p:cNvPr id="349" name="Shape 349" descr="MC900431611[1]"/>
          <p:cNvPicPr preferRelativeResize="0"/>
          <p:nvPr/>
        </p:nvPicPr>
        <p:blipFill rotWithShape="1">
          <a:blip r:embed="rId3">
            <a:alphaModFix/>
          </a:blip>
          <a:srcRect/>
          <a:stretch/>
        </p:blipFill>
        <p:spPr>
          <a:xfrm>
            <a:off x="7086600" y="685800"/>
            <a:ext cx="1828800" cy="182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Difficulty of the questions</a:t>
            </a:r>
            <a:endParaRPr/>
          </a:p>
        </p:txBody>
      </p:sp>
      <p:sp>
        <p:nvSpPr>
          <p:cNvPr id="355" name="Shape 355"/>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1600"/>
              <a:buFont typeface="Noto Sans Symbols"/>
              <a:buNone/>
            </a:pPr>
            <a:r>
              <a:rPr lang="en-US" sz="2000" b="1" i="0" u="none">
                <a:solidFill>
                  <a:srgbClr val="777777"/>
                </a:solidFill>
                <a:latin typeface="Century Gothic"/>
                <a:ea typeface="Century Gothic"/>
                <a:cs typeface="Century Gothic"/>
                <a:sym typeface="Century Gothic"/>
              </a:rPr>
              <a:t>For each passage, after you have scanned and then read it….answer the first one. If it is too hard even after looking for the answer, skip to the next </a:t>
            </a:r>
            <a:r>
              <a:rPr lang="en-US" sz="2000" b="1" i="0" u="sng">
                <a:solidFill>
                  <a:srgbClr val="777777"/>
                </a:solidFill>
                <a:latin typeface="Century Gothic"/>
                <a:ea typeface="Century Gothic"/>
                <a:cs typeface="Century Gothic"/>
                <a:sym typeface="Century Gothic"/>
              </a:rPr>
              <a:t>passage</a:t>
            </a:r>
            <a:r>
              <a:rPr lang="en-US" sz="2000" b="1" i="0" u="none">
                <a:solidFill>
                  <a:srgbClr val="777777"/>
                </a:solidFill>
                <a:latin typeface="Century Gothic"/>
                <a:ea typeface="Century Gothic"/>
                <a:cs typeface="Century Gothic"/>
                <a:sym typeface="Century Gothic"/>
              </a:rPr>
              <a:t>.</a:t>
            </a:r>
            <a:endParaRPr/>
          </a:p>
          <a:p>
            <a:pPr marL="342900" marR="0" lvl="0" indent="-342900" algn="l" rtl="0">
              <a:lnSpc>
                <a:spcPct val="90000"/>
              </a:lnSpc>
              <a:spcBef>
                <a:spcPts val="1000"/>
              </a:spcBef>
              <a:spcAft>
                <a:spcPts val="0"/>
              </a:spcAft>
              <a:buClr>
                <a:srgbClr val="8AD0D6"/>
              </a:buClr>
              <a:buSzPts val="1600"/>
              <a:buFont typeface="Noto Sans Symbols"/>
              <a:buNone/>
            </a:pPr>
            <a:endParaRPr sz="2000" b="1" i="0" u="none">
              <a:solidFill>
                <a:srgbClr val="777777"/>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1" i="0" u="none">
                <a:solidFill>
                  <a:srgbClr val="777777"/>
                </a:solidFill>
                <a:latin typeface="Century Gothic"/>
                <a:ea typeface="Century Gothic"/>
                <a:cs typeface="Century Gothic"/>
                <a:sym typeface="Century Gothic"/>
              </a:rPr>
              <a:t>When you answer the first question, read through all of the questions answering the easiest “understanding” questions first.</a:t>
            </a:r>
            <a:r>
              <a:rPr lang="en-US" sz="2000" b="0" i="0" u="none">
                <a:solidFill>
                  <a:schemeClr val="lt1"/>
                </a:solidFill>
                <a:latin typeface="Century Gothic"/>
                <a:ea typeface="Century Gothic"/>
                <a:cs typeface="Century Gothic"/>
                <a:sym typeface="Century Gothic"/>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none" strike="noStrike" cap="none">
                <a:solidFill>
                  <a:srgbClr val="FF0000"/>
                </a:solidFill>
                <a:latin typeface="Century Gothic"/>
                <a:ea typeface="Century Gothic"/>
                <a:cs typeface="Century Gothic"/>
                <a:sym typeface="Century Gothic"/>
              </a:rPr>
              <a:t>Difficulty of the questions</a:t>
            </a:r>
            <a:endParaRPr/>
          </a:p>
        </p:txBody>
      </p:sp>
      <p:sp>
        <p:nvSpPr>
          <p:cNvPr id="361" name="Shape 361"/>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Char char="▶"/>
            </a:pPr>
            <a:r>
              <a:rPr lang="en-US" sz="2000" b="1" i="0" u="sng">
                <a:solidFill>
                  <a:srgbClr val="777777"/>
                </a:solidFill>
                <a:latin typeface="Century Gothic"/>
                <a:ea typeface="Century Gothic"/>
                <a:cs typeface="Century Gothic"/>
                <a:sym typeface="Century Gothic"/>
              </a:rPr>
              <a:t>Never</a:t>
            </a:r>
            <a:r>
              <a:rPr lang="en-US" sz="2000" b="0" i="0" u="none">
                <a:solidFill>
                  <a:schemeClr val="lt1"/>
                </a:solidFill>
                <a:latin typeface="Century Gothic"/>
                <a:ea typeface="Century Gothic"/>
                <a:cs typeface="Century Gothic"/>
                <a:sym typeface="Century Gothic"/>
              </a:rPr>
              <a:t> leave a question </a:t>
            </a:r>
            <a:r>
              <a:rPr lang="en-US" sz="2000" b="1" i="0" u="none">
                <a:solidFill>
                  <a:srgbClr val="777777"/>
                </a:solidFill>
                <a:latin typeface="Century Gothic"/>
                <a:ea typeface="Century Gothic"/>
                <a:cs typeface="Century Gothic"/>
                <a:sym typeface="Century Gothic"/>
              </a:rPr>
              <a:t>blank</a:t>
            </a:r>
            <a:r>
              <a:rPr lang="en-US" sz="2000" b="0" i="0" u="none">
                <a:solidFill>
                  <a:schemeClr val="lt1"/>
                </a:solidFill>
                <a:latin typeface="Century Gothic"/>
                <a:ea typeface="Century Gothic"/>
                <a:cs typeface="Century Gothic"/>
                <a:sym typeface="Century Gothic"/>
              </a:rPr>
              <a:t> before you move on to the next passage</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There is no penalty for guessing</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It is difficult to come back to a question once you start a new passage because you’ll need to reacquaint yourself with the passage. It is better to at least take a guess the first time through.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367" name="Shape 367"/>
          <p:cNvSpPr txBox="1">
            <a:spLocks noGrp="1"/>
          </p:cNvSpPr>
          <p:nvPr>
            <p:ph type="body" idx="1"/>
          </p:nvPr>
        </p:nvSpPr>
        <p:spPr>
          <a:xfrm>
            <a:off x="228600" y="1219200"/>
            <a:ext cx="84582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Includes information (data) presented on some sort of chart or graph</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You will analyze the data </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	in order to answer the questions.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You must understand what the </a:t>
            </a:r>
            <a:r>
              <a:rPr lang="en-US" sz="2000" b="1" i="0" u="none">
                <a:solidFill>
                  <a:schemeClr val="accent2"/>
                </a:solidFill>
                <a:latin typeface="Century Gothic"/>
                <a:ea typeface="Century Gothic"/>
                <a:cs typeface="Century Gothic"/>
                <a:sym typeface="Century Gothic"/>
              </a:rPr>
              <a:t>variables</a:t>
            </a:r>
            <a:r>
              <a:rPr lang="en-US" sz="2000" b="1" i="0" u="none">
                <a:solidFill>
                  <a:schemeClr val="lt1"/>
                </a:solidFill>
                <a:latin typeface="Century Gothic"/>
                <a:ea typeface="Century Gothic"/>
                <a:cs typeface="Century Gothic"/>
                <a:sym typeface="Century Gothic"/>
              </a:rPr>
              <a:t> are.</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Pay attention to chart notes, which will provide essential information that you need to interpret the data in the chart or graph.</a:t>
            </a:r>
            <a:endParaRPr/>
          </a:p>
        </p:txBody>
      </p:sp>
      <p:pic>
        <p:nvPicPr>
          <p:cNvPr id="368" name="Shape 368" descr="MC900441458[1]"/>
          <p:cNvPicPr preferRelativeResize="0"/>
          <p:nvPr/>
        </p:nvPicPr>
        <p:blipFill rotWithShape="1">
          <a:blip r:embed="rId3">
            <a:alphaModFix/>
          </a:blip>
          <a:srcRect/>
          <a:stretch/>
        </p:blipFill>
        <p:spPr>
          <a:xfrm>
            <a:off x="6553200" y="1524000"/>
            <a:ext cx="2743200" cy="2743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374" name="Shape 374"/>
          <p:cNvSpPr txBox="1">
            <a:spLocks noGrp="1"/>
          </p:cNvSpPr>
          <p:nvPr>
            <p:ph type="body" idx="1"/>
          </p:nvPr>
        </p:nvSpPr>
        <p:spPr>
          <a:xfrm>
            <a:off x="228600" y="990600"/>
            <a:ext cx="8458200" cy="56388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100000"/>
              </a:lnSpc>
              <a:spcBef>
                <a:spcPts val="0"/>
              </a:spcBef>
              <a:spcAft>
                <a:spcPts val="0"/>
              </a:spcAft>
              <a:buClr>
                <a:srgbClr val="8AD0D6"/>
              </a:buClr>
              <a:buSzPts val="1920"/>
              <a:buFont typeface="Noto Sans Symbols"/>
              <a:buNone/>
            </a:pPr>
            <a:r>
              <a:rPr lang="en-US" sz="2400" b="1" i="0" u="none">
                <a:solidFill>
                  <a:schemeClr val="accent2"/>
                </a:solidFill>
                <a:latin typeface="Century Gothic"/>
                <a:ea typeface="Century Gothic"/>
                <a:cs typeface="Century Gothic"/>
                <a:sym typeface="Century Gothic"/>
              </a:rPr>
              <a:t>A little background knowledge </a:t>
            </a:r>
            <a:endParaRPr/>
          </a:p>
          <a:p>
            <a:pPr marL="609600" marR="0" lvl="0" indent="-609600" algn="ctr" rtl="0">
              <a:lnSpc>
                <a:spcPct val="100000"/>
              </a:lnSpc>
              <a:spcBef>
                <a:spcPts val="1000"/>
              </a:spcBef>
              <a:spcAft>
                <a:spcPts val="0"/>
              </a:spcAft>
              <a:buClr>
                <a:srgbClr val="8AD0D6"/>
              </a:buClr>
              <a:buSzPts val="1920"/>
              <a:buFont typeface="Noto Sans Symbols"/>
              <a:buNone/>
            </a:pPr>
            <a:r>
              <a:rPr lang="en-US" sz="2400" b="1" i="0" u="none">
                <a:solidFill>
                  <a:schemeClr val="accent2"/>
                </a:solidFill>
                <a:latin typeface="Century Gothic"/>
                <a:ea typeface="Century Gothic"/>
                <a:cs typeface="Century Gothic"/>
                <a:sym typeface="Century Gothic"/>
              </a:rPr>
              <a:t>				will be helpful here.</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1" i="0" u="sng">
                <a:solidFill>
                  <a:schemeClr val="accent2"/>
                </a:solidFill>
                <a:latin typeface="Century Gothic"/>
                <a:ea typeface="Century Gothic"/>
                <a:cs typeface="Century Gothic"/>
                <a:sym typeface="Century Gothic"/>
              </a:rPr>
              <a:t>Variable</a:t>
            </a:r>
            <a:r>
              <a:rPr lang="en-US" sz="2000" b="1" i="0" u="none">
                <a:solidFill>
                  <a:schemeClr val="accent2"/>
                </a:solidFill>
                <a:latin typeface="Century Gothic"/>
                <a:ea typeface="Century Gothic"/>
                <a:cs typeface="Century Gothic"/>
                <a:sym typeface="Century Gothic"/>
              </a:rPr>
              <a:t> – what changes in an experiment</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1" i="0" u="sng">
                <a:solidFill>
                  <a:schemeClr val="accent2"/>
                </a:solidFill>
                <a:latin typeface="Century Gothic"/>
                <a:ea typeface="Century Gothic"/>
                <a:cs typeface="Century Gothic"/>
                <a:sym typeface="Century Gothic"/>
              </a:rPr>
              <a:t>Independent variable</a:t>
            </a:r>
            <a:r>
              <a:rPr lang="en-US" sz="2000" b="1" i="0" u="none">
                <a:solidFill>
                  <a:schemeClr val="accent2"/>
                </a:solidFill>
                <a:latin typeface="Century Gothic"/>
                <a:ea typeface="Century Gothic"/>
                <a:cs typeface="Century Gothic"/>
                <a:sym typeface="Century Gothic"/>
              </a:rPr>
              <a:t> – what the experiment is changing</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1" i="0" u="sng">
                <a:solidFill>
                  <a:schemeClr val="accent2"/>
                </a:solidFill>
                <a:latin typeface="Century Gothic"/>
                <a:ea typeface="Century Gothic"/>
                <a:cs typeface="Century Gothic"/>
                <a:sym typeface="Century Gothic"/>
              </a:rPr>
              <a:t>Dependent variable</a:t>
            </a:r>
            <a:r>
              <a:rPr lang="en-US" sz="2000" b="1" i="0" u="none">
                <a:solidFill>
                  <a:schemeClr val="accent2"/>
                </a:solidFill>
                <a:latin typeface="Century Gothic"/>
                <a:ea typeface="Century Gothic"/>
                <a:cs typeface="Century Gothic"/>
                <a:sym typeface="Century Gothic"/>
              </a:rPr>
              <a:t> – the change being measured as the independent variable changes</a:t>
            </a:r>
            <a:endParaRPr/>
          </a:p>
        </p:txBody>
      </p:sp>
      <p:pic>
        <p:nvPicPr>
          <p:cNvPr id="375" name="Shape 375" descr="MC900441968[1]"/>
          <p:cNvPicPr preferRelativeResize="0"/>
          <p:nvPr/>
        </p:nvPicPr>
        <p:blipFill rotWithShape="1">
          <a:blip r:embed="rId3">
            <a:alphaModFix/>
          </a:blip>
          <a:srcRect/>
          <a:stretch/>
        </p:blipFill>
        <p:spPr>
          <a:xfrm>
            <a:off x="7662862" y="381000"/>
            <a:ext cx="1481137" cy="14811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381" name="Shape 381"/>
          <p:cNvSpPr txBox="1">
            <a:spLocks noGrp="1"/>
          </p:cNvSpPr>
          <p:nvPr>
            <p:ph type="body" idx="1"/>
          </p:nvPr>
        </p:nvSpPr>
        <p:spPr>
          <a:xfrm>
            <a:off x="228600" y="990600"/>
            <a:ext cx="8458200" cy="5638800"/>
          </a:xfrm>
          <a:prstGeom prst="rect">
            <a:avLst/>
          </a:prstGeom>
          <a:noFill/>
          <a:ln>
            <a:noFill/>
          </a:ln>
        </p:spPr>
        <p:txBody>
          <a:bodyPr spcFirstLastPara="1" wrap="square" lIns="91425" tIns="45700" rIns="91425" bIns="45700" anchor="t" anchorCtr="0">
            <a:noAutofit/>
          </a:bodyPr>
          <a:lstStyle/>
          <a:p>
            <a:pPr marL="609600" marR="0" lvl="0" indent="-609600" algn="ctr" rtl="0">
              <a:lnSpc>
                <a:spcPct val="90000"/>
              </a:lnSpc>
              <a:spcBef>
                <a:spcPts val="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Line graphs show how something changes (usually over time)</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Useful for identifying increases or decreases in data</a:t>
            </a:r>
            <a:endParaRPr/>
          </a:p>
          <a:p>
            <a:pPr marL="609600" marR="0" lvl="0" indent="-609600" algn="l" rtl="0">
              <a:lnSpc>
                <a:spcPct val="90000"/>
              </a:lnSpc>
              <a:spcBef>
                <a:spcPts val="1000"/>
              </a:spcBef>
              <a:spcAft>
                <a:spcPts val="0"/>
              </a:spcAft>
              <a:buClr>
                <a:srgbClr val="8AD0D6"/>
              </a:buClr>
              <a:buSzPts val="2240"/>
              <a:buFont typeface="Noto Sans Symbols"/>
              <a:buNone/>
            </a:pPr>
            <a:endParaRPr sz="2800" b="1" i="0" u="none">
              <a:solidFill>
                <a:schemeClr val="accent2"/>
              </a:solidFill>
              <a:latin typeface="Century Gothic"/>
              <a:ea typeface="Century Gothic"/>
              <a:cs typeface="Century Gothic"/>
              <a:sym typeface="Century Gothic"/>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Look for main </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 message of graph</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Watch for changes </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 over time.</a:t>
            </a:r>
            <a:endParaRPr/>
          </a:p>
          <a:p>
            <a:pPr marL="609600" marR="0" lvl="0" indent="-609600" algn="l" rtl="0">
              <a:lnSpc>
                <a:spcPct val="90000"/>
              </a:lnSpc>
              <a:spcBef>
                <a:spcPts val="1000"/>
              </a:spcBef>
              <a:spcAft>
                <a:spcPts val="0"/>
              </a:spcAft>
              <a:buClr>
                <a:srgbClr val="8AD0D6"/>
              </a:buClr>
              <a:buSzPts val="2240"/>
              <a:buFont typeface="Noto Sans Symbols"/>
              <a:buNone/>
            </a:pPr>
            <a:r>
              <a:rPr lang="en-US" sz="2800" b="1" i="0" u="none">
                <a:solidFill>
                  <a:schemeClr val="accent2"/>
                </a:solidFill>
                <a:latin typeface="Century Gothic"/>
                <a:ea typeface="Century Gothic"/>
                <a:cs typeface="Century Gothic"/>
                <a:sym typeface="Century Gothic"/>
              </a:rPr>
              <a:t>Be aware of the relationship between the variables.</a:t>
            </a:r>
            <a:endParaRPr/>
          </a:p>
        </p:txBody>
      </p:sp>
      <p:pic>
        <p:nvPicPr>
          <p:cNvPr id="382" name="Shape 382" descr="MC900441968[1]"/>
          <p:cNvPicPr preferRelativeResize="0"/>
          <p:nvPr/>
        </p:nvPicPr>
        <p:blipFill rotWithShape="1">
          <a:blip r:embed="rId3">
            <a:alphaModFix/>
          </a:blip>
          <a:srcRect/>
          <a:stretch/>
        </p:blipFill>
        <p:spPr>
          <a:xfrm>
            <a:off x="7662862" y="381000"/>
            <a:ext cx="1481137" cy="1481137"/>
          </a:xfrm>
          <a:prstGeom prst="rect">
            <a:avLst/>
          </a:prstGeom>
          <a:noFill/>
          <a:ln>
            <a:noFill/>
          </a:ln>
        </p:spPr>
      </p:pic>
      <p:pic>
        <p:nvPicPr>
          <p:cNvPr id="383" name="Shape 383" descr="Line-graph-image"/>
          <p:cNvPicPr preferRelativeResize="0"/>
          <p:nvPr/>
        </p:nvPicPr>
        <p:blipFill rotWithShape="1">
          <a:blip r:embed="rId4">
            <a:alphaModFix/>
          </a:blip>
          <a:srcRect/>
          <a:stretch/>
        </p:blipFill>
        <p:spPr>
          <a:xfrm>
            <a:off x="3886200" y="2514600"/>
            <a:ext cx="4572000" cy="299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6000"/>
              <a:buFont typeface="Calibri"/>
              <a:buNone/>
            </a:pPr>
            <a:r>
              <a:rPr lang="en-US" sz="6000" b="1" i="0" u="none" strike="noStrike" cap="none">
                <a:solidFill>
                  <a:srgbClr val="CC0000"/>
                </a:solidFill>
                <a:latin typeface="Calibri"/>
                <a:ea typeface="Calibri"/>
                <a:cs typeface="Calibri"/>
                <a:sym typeface="Calibri"/>
              </a:rPr>
              <a:t>Science Reasoning</a:t>
            </a:r>
            <a:endParaRPr/>
          </a:p>
        </p:txBody>
      </p:sp>
      <p:sp>
        <p:nvSpPr>
          <p:cNvPr id="244" name="Shape 244"/>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8AD0D6"/>
              </a:buClr>
              <a:buSzPts val="2240"/>
              <a:buFont typeface="Noto Sans Symbols"/>
              <a:buNone/>
            </a:pPr>
            <a:r>
              <a:rPr lang="en-US" sz="2800" b="1" i="0" u="none" strike="noStrike" cap="none">
                <a:solidFill>
                  <a:srgbClr val="CC0000"/>
                </a:solidFill>
                <a:latin typeface="Calibri"/>
                <a:ea typeface="Calibri"/>
                <a:cs typeface="Calibri"/>
                <a:sym typeface="Calibri"/>
              </a:rPr>
              <a:t>Don’t let it SCARE you…..</a:t>
            </a:r>
            <a:endParaRPr/>
          </a:p>
          <a:p>
            <a:pPr marL="342900" marR="0" lvl="0" indent="-342900" algn="l" rtl="0">
              <a:lnSpc>
                <a:spcPct val="80000"/>
              </a:lnSpc>
              <a:spcBef>
                <a:spcPts val="1000"/>
              </a:spcBef>
              <a:spcAft>
                <a:spcPts val="0"/>
              </a:spcAft>
              <a:buClr>
                <a:srgbClr val="8AD0D6"/>
              </a:buClr>
              <a:buSzPts val="2240"/>
              <a:buFont typeface="Noto Sans Symbols"/>
              <a:buNone/>
            </a:pPr>
            <a:r>
              <a:rPr lang="en-US" sz="2800" b="1" i="0" u="none" strike="noStrike" cap="none">
                <a:solidFill>
                  <a:srgbClr val="CC0000"/>
                </a:solidFill>
                <a:latin typeface="Calibri"/>
                <a:ea typeface="Calibri"/>
                <a:cs typeface="Calibri"/>
                <a:sym typeface="Calibri"/>
              </a:rPr>
              <a:t>You don’t need to know very much information about the topics which includes Biology, Chemistry, Physics, Meteorology, Geology, and Astronomy.</a:t>
            </a:r>
            <a:endParaRPr/>
          </a:p>
          <a:p>
            <a:pPr marL="342900" marR="0" lvl="0" indent="-342900" algn="l" rtl="0">
              <a:lnSpc>
                <a:spcPct val="80000"/>
              </a:lnSpc>
              <a:spcBef>
                <a:spcPts val="1000"/>
              </a:spcBef>
              <a:spcAft>
                <a:spcPts val="0"/>
              </a:spcAft>
              <a:buClr>
                <a:srgbClr val="8AD0D6"/>
              </a:buClr>
              <a:buSzPts val="2240"/>
              <a:buFont typeface="Noto Sans Symbols"/>
              <a:buNone/>
            </a:pPr>
            <a:r>
              <a:rPr lang="en-US" sz="2800" b="1" i="0" u="none" strike="noStrike" cap="none">
                <a:solidFill>
                  <a:srgbClr val="CC0000"/>
                </a:solidFill>
                <a:latin typeface="Calibri"/>
                <a:ea typeface="Calibri"/>
                <a:cs typeface="Calibri"/>
                <a:sym typeface="Calibri"/>
              </a:rPr>
              <a:t>You need to FOCUS on reading Carefully and Thinking Logically.</a:t>
            </a:r>
            <a:endParaRPr/>
          </a:p>
          <a:p>
            <a:pPr marL="342900" marR="0" lvl="0" indent="-342900" algn="l" rtl="0">
              <a:lnSpc>
                <a:spcPct val="80000"/>
              </a:lnSpc>
              <a:spcBef>
                <a:spcPts val="1000"/>
              </a:spcBef>
              <a:spcAft>
                <a:spcPts val="0"/>
              </a:spcAft>
              <a:buClr>
                <a:srgbClr val="8AD0D6"/>
              </a:buClr>
              <a:buSzPts val="2240"/>
              <a:buFont typeface="Noto Sans Symbols"/>
              <a:buNone/>
            </a:pPr>
            <a:r>
              <a:rPr lang="en-US" sz="2800" b="1" i="0" u="none" strike="noStrike" cap="none">
                <a:solidFill>
                  <a:srgbClr val="CC0000"/>
                </a:solidFill>
                <a:latin typeface="Calibri"/>
                <a:ea typeface="Calibri"/>
                <a:cs typeface="Calibri"/>
                <a:sym typeface="Calibri"/>
              </a:rPr>
              <a:t>Everything you need to know in order to answer the questions will be given to you in the passages.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389" name="Shape 389"/>
          <p:cNvSpPr txBox="1">
            <a:spLocks noGrp="1"/>
          </p:cNvSpPr>
          <p:nvPr>
            <p:ph type="body" idx="1"/>
          </p:nvPr>
        </p:nvSpPr>
        <p:spPr>
          <a:xfrm>
            <a:off x="228600" y="1219200"/>
            <a:ext cx="84582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2880"/>
              <a:buFont typeface="Noto Sans Symbols"/>
              <a:buNone/>
            </a:pPr>
            <a:r>
              <a:rPr lang="en-US" sz="3600" b="1" i="0" u="sng">
                <a:solidFill>
                  <a:schemeClr val="accent2"/>
                </a:solidFill>
                <a:latin typeface="Century Gothic"/>
                <a:ea typeface="Century Gothic"/>
                <a:cs typeface="Century Gothic"/>
                <a:sym typeface="Century Gothic"/>
              </a:rPr>
              <a:t>Bar graphs</a:t>
            </a:r>
            <a:r>
              <a:rPr lang="en-US" sz="2800" b="1" i="0" u="none">
                <a:solidFill>
                  <a:schemeClr val="lt1"/>
                </a:solidFill>
                <a:latin typeface="Century Gothic"/>
                <a:ea typeface="Century Gothic"/>
                <a:cs typeface="Century Gothic"/>
                <a:sym typeface="Century Gothic"/>
              </a:rPr>
              <a:t> – used to show similarities and differences between data sets.</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Can be set up horizontally or vertically</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A scale is used to show comparisons</a:t>
            </a:r>
            <a:endParaRPr/>
          </a:p>
          <a:p>
            <a:pPr marL="609600" marR="0" lvl="0" indent="-609600" algn="l" rtl="0">
              <a:lnSpc>
                <a:spcPct val="100000"/>
              </a:lnSpc>
              <a:spcBef>
                <a:spcPts val="1000"/>
              </a:spcBef>
              <a:spcAft>
                <a:spcPts val="0"/>
              </a:spcAft>
              <a:buClr>
                <a:srgbClr val="8AD0D6"/>
              </a:buClr>
              <a:buSzPts val="2240"/>
              <a:buFont typeface="Noto Sans Symbols"/>
              <a:buNone/>
            </a:pPr>
            <a:endParaRPr sz="2800" b="1" i="0" u="none">
              <a:solidFill>
                <a:schemeClr val="lt1"/>
              </a:solidFill>
              <a:latin typeface="Century Gothic"/>
              <a:ea typeface="Century Gothic"/>
              <a:cs typeface="Century Gothic"/>
              <a:sym typeface="Century Gothic"/>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Look for main message </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through the trend </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in the graph</a:t>
            </a:r>
            <a:endParaRPr/>
          </a:p>
        </p:txBody>
      </p:sp>
      <p:pic>
        <p:nvPicPr>
          <p:cNvPr id="390" name="Shape 390" descr="bar-graph"/>
          <p:cNvPicPr preferRelativeResize="0"/>
          <p:nvPr/>
        </p:nvPicPr>
        <p:blipFill rotWithShape="1">
          <a:blip r:embed="rId3">
            <a:alphaModFix/>
          </a:blip>
          <a:srcRect/>
          <a:stretch/>
        </p:blipFill>
        <p:spPr>
          <a:xfrm>
            <a:off x="4724400" y="3429000"/>
            <a:ext cx="3886200" cy="304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0"/>
            <a:ext cx="8229600"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Data Representation</a:t>
            </a:r>
            <a:endParaRPr/>
          </a:p>
        </p:txBody>
      </p:sp>
      <p:sp>
        <p:nvSpPr>
          <p:cNvPr id="396" name="Shape 396"/>
          <p:cNvSpPr txBox="1">
            <a:spLocks noGrp="1"/>
          </p:cNvSpPr>
          <p:nvPr>
            <p:ph type="body" idx="1"/>
          </p:nvPr>
        </p:nvSpPr>
        <p:spPr>
          <a:xfrm>
            <a:off x="228600" y="762000"/>
            <a:ext cx="8458200" cy="58674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2240"/>
              <a:buFont typeface="Noto Sans Symbols"/>
              <a:buNone/>
            </a:pPr>
            <a:r>
              <a:rPr lang="en-US" sz="2800" b="0" i="0" u="none">
                <a:solidFill>
                  <a:schemeClr val="lt1"/>
                </a:solidFill>
                <a:latin typeface="Century Gothic"/>
                <a:ea typeface="Century Gothic"/>
                <a:cs typeface="Century Gothic"/>
                <a:sym typeface="Century Gothic"/>
              </a:rPr>
              <a:t>Tables – show exact values</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0" i="0" u="none">
                <a:solidFill>
                  <a:schemeClr val="lt1"/>
                </a:solidFill>
                <a:latin typeface="Century Gothic"/>
                <a:ea typeface="Century Gothic"/>
                <a:cs typeface="Century Gothic"/>
                <a:sym typeface="Century Gothic"/>
              </a:rPr>
              <a:t>Can be used to show quantitative(numbers) data</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0" i="0" u="none">
                <a:solidFill>
                  <a:schemeClr val="lt1"/>
                </a:solidFill>
                <a:latin typeface="Century Gothic"/>
                <a:ea typeface="Century Gothic"/>
                <a:cs typeface="Century Gothic"/>
                <a:sym typeface="Century Gothic"/>
              </a:rPr>
              <a:t>And Qualitative data such as characteristics</a:t>
            </a:r>
            <a:endParaRPr/>
          </a:p>
          <a:p>
            <a:pPr marL="609600" marR="0" lvl="0" indent="-609600" algn="l" rtl="0">
              <a:lnSpc>
                <a:spcPct val="100000"/>
              </a:lnSpc>
              <a:spcBef>
                <a:spcPts val="1000"/>
              </a:spcBef>
              <a:spcAft>
                <a:spcPts val="0"/>
              </a:spcAft>
              <a:buClr>
                <a:srgbClr val="8AD0D6"/>
              </a:buClr>
              <a:buSzPts val="2240"/>
              <a:buFont typeface="Noto Sans Symbols"/>
              <a:buNone/>
            </a:pPr>
            <a:r>
              <a:rPr lang="en-US" sz="2800" b="0" i="0" u="none">
                <a:solidFill>
                  <a:schemeClr val="lt1"/>
                </a:solidFill>
                <a:latin typeface="Century Gothic"/>
                <a:ea typeface="Century Gothic"/>
                <a:cs typeface="Century Gothic"/>
                <a:sym typeface="Century Gothic"/>
              </a:rPr>
              <a:t>Try to identify the relationships between data sets</a:t>
            </a:r>
            <a:endParaRPr/>
          </a:p>
          <a:p>
            <a:pPr marL="342900" marR="0" lvl="0" indent="-200660" algn="l" rtl="0">
              <a:spcBef>
                <a:spcPts val="1000"/>
              </a:spcBef>
              <a:spcAft>
                <a:spcPts val="0"/>
              </a:spcAft>
              <a:buClr>
                <a:srgbClr val="8AD0D6"/>
              </a:buClr>
              <a:buSzPts val="2240"/>
              <a:buFont typeface="Noto Sans Symbols"/>
              <a:buNone/>
            </a:pPr>
            <a:endParaRPr sz="2800" b="0" i="0" u="none">
              <a:solidFill>
                <a:schemeClr val="lt1"/>
              </a:solidFill>
              <a:latin typeface="Century Gothic"/>
              <a:ea typeface="Century Gothic"/>
              <a:cs typeface="Century Gothic"/>
              <a:sym typeface="Century Gothic"/>
            </a:endParaRPr>
          </a:p>
        </p:txBody>
      </p:sp>
      <p:pic>
        <p:nvPicPr>
          <p:cNvPr id="397" name="Shape 397" descr="data-table"/>
          <p:cNvPicPr preferRelativeResize="0"/>
          <p:nvPr/>
        </p:nvPicPr>
        <p:blipFill rotWithShape="1">
          <a:blip r:embed="rId3">
            <a:alphaModFix/>
          </a:blip>
          <a:srcRect/>
          <a:stretch/>
        </p:blipFill>
        <p:spPr>
          <a:xfrm>
            <a:off x="152400" y="2743200"/>
            <a:ext cx="8153400" cy="3962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403" name="Shape 403"/>
          <p:cNvSpPr txBox="1">
            <a:spLocks noGrp="1"/>
          </p:cNvSpPr>
          <p:nvPr>
            <p:ph type="body" idx="1"/>
          </p:nvPr>
        </p:nvSpPr>
        <p:spPr>
          <a:xfrm>
            <a:off x="228600" y="1219200"/>
            <a:ext cx="84582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Ask yourself these four questions:</a:t>
            </a:r>
            <a:endParaRPr/>
          </a:p>
          <a:p>
            <a:pPr marL="609600" marR="0" lvl="0" indent="-609600" algn="l" rtl="0">
              <a:lnSpc>
                <a:spcPct val="100000"/>
              </a:lnSpc>
              <a:spcBef>
                <a:spcPts val="1000"/>
              </a:spcBef>
              <a:spcAft>
                <a:spcPts val="0"/>
              </a:spcAft>
              <a:buClr>
                <a:srgbClr val="8AD0D6"/>
              </a:buClr>
              <a:buSzPts val="2880"/>
              <a:buFont typeface="Noto Sans Symbols"/>
              <a:buAutoNum type="arabicPeriod"/>
            </a:pPr>
            <a:r>
              <a:rPr lang="en-US" sz="3600" b="1" i="0" u="none">
                <a:solidFill>
                  <a:schemeClr val="lt1"/>
                </a:solidFill>
                <a:latin typeface="Century Gothic"/>
                <a:ea typeface="Century Gothic"/>
                <a:cs typeface="Century Gothic"/>
                <a:sym typeface="Century Gothic"/>
              </a:rPr>
              <a:t>What are the units of measure?</a:t>
            </a:r>
            <a:endParaRPr/>
          </a:p>
          <a:p>
            <a:pPr marL="609600" marR="0" lvl="0" indent="-609600" algn="l" rtl="0">
              <a:lnSpc>
                <a:spcPct val="100000"/>
              </a:lnSpc>
              <a:spcBef>
                <a:spcPts val="1000"/>
              </a:spcBef>
              <a:spcAft>
                <a:spcPts val="0"/>
              </a:spcAft>
              <a:buClr>
                <a:srgbClr val="8AD0D6"/>
              </a:buClr>
              <a:buSzPts val="2880"/>
              <a:buFont typeface="Noto Sans Symbols"/>
              <a:buAutoNum type="arabicPeriod"/>
            </a:pPr>
            <a:r>
              <a:rPr lang="en-US" sz="3600" b="1" i="0" u="none">
                <a:solidFill>
                  <a:schemeClr val="lt1"/>
                </a:solidFill>
                <a:latin typeface="Century Gothic"/>
                <a:ea typeface="Century Gothic"/>
                <a:cs typeface="Century Gothic"/>
                <a:sym typeface="Century Gothic"/>
              </a:rPr>
              <a:t>What are the values of the variables?</a:t>
            </a:r>
            <a:endParaRPr/>
          </a:p>
          <a:p>
            <a:pPr marL="609600" marR="0" lvl="0" indent="-609600" algn="l" rtl="0">
              <a:lnSpc>
                <a:spcPct val="100000"/>
              </a:lnSpc>
              <a:spcBef>
                <a:spcPts val="1000"/>
              </a:spcBef>
              <a:spcAft>
                <a:spcPts val="0"/>
              </a:spcAft>
              <a:buClr>
                <a:srgbClr val="8AD0D6"/>
              </a:buClr>
              <a:buSzPts val="2880"/>
              <a:buFont typeface="Noto Sans Symbols"/>
              <a:buAutoNum type="arabicPeriod"/>
            </a:pPr>
            <a:r>
              <a:rPr lang="en-US" sz="3600" b="1" i="0" u="none">
                <a:solidFill>
                  <a:schemeClr val="lt1"/>
                </a:solidFill>
                <a:latin typeface="Century Gothic"/>
                <a:ea typeface="Century Gothic"/>
                <a:cs typeface="Century Gothic"/>
                <a:sym typeface="Century Gothic"/>
              </a:rPr>
              <a:t>Are there any trends?</a:t>
            </a:r>
            <a:endParaRPr/>
          </a:p>
          <a:p>
            <a:pPr marL="609600" marR="0" lvl="0" indent="-609600" algn="l" rtl="0">
              <a:lnSpc>
                <a:spcPct val="100000"/>
              </a:lnSpc>
              <a:spcBef>
                <a:spcPts val="1000"/>
              </a:spcBef>
              <a:spcAft>
                <a:spcPts val="0"/>
              </a:spcAft>
              <a:buClr>
                <a:srgbClr val="8AD0D6"/>
              </a:buClr>
              <a:buSzPts val="2880"/>
              <a:buFont typeface="Noto Sans Symbols"/>
              <a:buAutoNum type="arabicPeriod"/>
            </a:pPr>
            <a:r>
              <a:rPr lang="en-US" sz="3600" b="1" i="0" u="none">
                <a:solidFill>
                  <a:schemeClr val="lt1"/>
                </a:solidFill>
                <a:latin typeface="Century Gothic"/>
                <a:ea typeface="Century Gothic"/>
                <a:cs typeface="Century Gothic"/>
                <a:sym typeface="Century Gothic"/>
              </a:rPr>
              <a:t>Are there any correlations?</a:t>
            </a:r>
            <a:endParaRPr/>
          </a:p>
          <a:p>
            <a:pPr marL="342900" marR="0" lvl="0" indent="-160020" algn="l" rtl="0">
              <a:spcBef>
                <a:spcPts val="1000"/>
              </a:spcBef>
              <a:spcAft>
                <a:spcPts val="0"/>
              </a:spcAft>
              <a:buClr>
                <a:srgbClr val="8AD0D6"/>
              </a:buClr>
              <a:buSzPts val="2880"/>
              <a:buFont typeface="Noto Sans Symbols"/>
              <a:buNone/>
            </a:pPr>
            <a:endParaRPr sz="3600" b="1" i="0" u="none">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5400"/>
              <a:buFont typeface="Century Gothic"/>
              <a:buNone/>
            </a:pPr>
            <a:r>
              <a:rPr lang="en-US" sz="5400" b="1" i="0" u="sng" strike="noStrike" cap="none">
                <a:solidFill>
                  <a:srgbClr val="CC0000"/>
                </a:solidFill>
                <a:latin typeface="Century Gothic"/>
                <a:ea typeface="Century Gothic"/>
                <a:cs typeface="Century Gothic"/>
                <a:sym typeface="Century Gothic"/>
              </a:rPr>
              <a:t>Data Representation</a:t>
            </a:r>
            <a:endParaRPr/>
          </a:p>
        </p:txBody>
      </p:sp>
      <p:sp>
        <p:nvSpPr>
          <p:cNvPr id="409" name="Shape 409"/>
          <p:cNvSpPr txBox="1">
            <a:spLocks noGrp="1"/>
          </p:cNvSpPr>
          <p:nvPr>
            <p:ph type="body" idx="1"/>
          </p:nvPr>
        </p:nvSpPr>
        <p:spPr>
          <a:xfrm>
            <a:off x="457200" y="1219200"/>
            <a:ext cx="82296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2240"/>
              <a:buFont typeface="Noto Sans Symbols"/>
              <a:buChar char="▶"/>
            </a:pPr>
            <a:r>
              <a:rPr lang="en-US" sz="2800" b="0" i="0" u="none">
                <a:solidFill>
                  <a:schemeClr val="lt1"/>
                </a:solidFill>
                <a:latin typeface="Century Gothic"/>
                <a:ea typeface="Century Gothic"/>
                <a:cs typeface="Century Gothic"/>
                <a:sym typeface="Century Gothic"/>
              </a:rPr>
              <a:t>Do you remember the metric system?</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0" i="0" u="none">
                <a:solidFill>
                  <a:srgbClr val="CC0000"/>
                </a:solidFill>
                <a:latin typeface="Century Gothic"/>
                <a:ea typeface="Century Gothic"/>
                <a:cs typeface="Century Gothic"/>
                <a:sym typeface="Century Gothic"/>
              </a:rPr>
              <a:t>Kilo, hecta, Deka, base unit, deci, centi, milli</a:t>
            </a:r>
            <a:endParaRPr/>
          </a:p>
          <a:p>
            <a:pPr marL="342900" marR="0" lvl="0" indent="-342900" algn="l" rtl="0">
              <a:lnSpc>
                <a:spcPct val="90000"/>
              </a:lnSpc>
              <a:spcBef>
                <a:spcPts val="1000"/>
              </a:spcBef>
              <a:spcAft>
                <a:spcPts val="0"/>
              </a:spcAft>
              <a:buClr>
                <a:srgbClr val="8AD0D6"/>
              </a:buClr>
              <a:buSzPts val="2240"/>
              <a:buFont typeface="Noto Sans Symbols"/>
              <a:buChar char="▶"/>
            </a:pPr>
            <a:r>
              <a:rPr lang="en-US" sz="2800" b="0" i="0" u="none">
                <a:solidFill>
                  <a:schemeClr val="lt1"/>
                </a:solidFill>
                <a:latin typeface="Century Gothic"/>
                <a:ea typeface="Century Gothic"/>
                <a:cs typeface="Century Gothic"/>
                <a:sym typeface="Century Gothic"/>
              </a:rPr>
              <a:t>Make sure you know what measurement the chart or graph is using…question may require you to </a:t>
            </a:r>
            <a:r>
              <a:rPr lang="en-US" sz="2800" b="0" i="0" u="none">
                <a:solidFill>
                  <a:schemeClr val="folHlink"/>
                </a:solidFill>
                <a:latin typeface="Century Gothic"/>
                <a:ea typeface="Century Gothic"/>
                <a:cs typeface="Century Gothic"/>
                <a:sym typeface="Century Gothic"/>
              </a:rPr>
              <a:t>convert</a:t>
            </a:r>
            <a:r>
              <a:rPr lang="en-US" sz="2800" b="0" i="0" u="none">
                <a:solidFill>
                  <a:schemeClr val="lt1"/>
                </a:solidFill>
                <a:latin typeface="Century Gothic"/>
                <a:ea typeface="Century Gothic"/>
                <a:cs typeface="Century Gothic"/>
                <a:sym typeface="Century Gothic"/>
              </a:rPr>
              <a:t>.</a:t>
            </a:r>
            <a:endParaRPr/>
          </a:p>
          <a:p>
            <a:pPr marL="342900" marR="0" lvl="0" indent="-342900" algn="l" rtl="0">
              <a:lnSpc>
                <a:spcPct val="90000"/>
              </a:lnSpc>
              <a:spcBef>
                <a:spcPts val="1000"/>
              </a:spcBef>
              <a:spcAft>
                <a:spcPts val="0"/>
              </a:spcAft>
              <a:buClr>
                <a:srgbClr val="8AD0D6"/>
              </a:buClr>
              <a:buSzPts val="2240"/>
              <a:buFont typeface="Noto Sans Symbols"/>
              <a:buChar char="▶"/>
            </a:pPr>
            <a:r>
              <a:rPr lang="en-US" sz="2800" b="0" i="0" u="none">
                <a:solidFill>
                  <a:schemeClr val="lt1"/>
                </a:solidFill>
                <a:latin typeface="Century Gothic"/>
                <a:ea typeface="Century Gothic"/>
                <a:cs typeface="Century Gothic"/>
                <a:sym typeface="Century Gothic"/>
              </a:rPr>
              <a:t>On a graph the </a:t>
            </a:r>
            <a:r>
              <a:rPr lang="en-US" sz="2800" b="0" i="0" u="none">
                <a:solidFill>
                  <a:srgbClr val="FF6600"/>
                </a:solidFill>
                <a:latin typeface="Century Gothic"/>
                <a:ea typeface="Century Gothic"/>
                <a:cs typeface="Century Gothic"/>
                <a:sym typeface="Century Gothic"/>
              </a:rPr>
              <a:t>x axis</a:t>
            </a:r>
            <a:r>
              <a:rPr lang="en-US" sz="2800" b="0" i="0" u="none">
                <a:solidFill>
                  <a:schemeClr val="lt1"/>
                </a:solidFill>
                <a:latin typeface="Century Gothic"/>
                <a:ea typeface="Century Gothic"/>
                <a:cs typeface="Century Gothic"/>
                <a:sym typeface="Century Gothic"/>
              </a:rPr>
              <a:t> is usually the </a:t>
            </a:r>
            <a:r>
              <a:rPr lang="en-US" sz="2800" b="0" i="0" u="none">
                <a:solidFill>
                  <a:srgbClr val="FF6600"/>
                </a:solidFill>
                <a:latin typeface="Century Gothic"/>
                <a:ea typeface="Century Gothic"/>
                <a:cs typeface="Century Gothic"/>
                <a:sym typeface="Century Gothic"/>
              </a:rPr>
              <a:t>independent </a:t>
            </a:r>
            <a:r>
              <a:rPr lang="en-US" sz="2800" b="0" i="0" u="none">
                <a:solidFill>
                  <a:schemeClr val="lt1"/>
                </a:solidFill>
                <a:latin typeface="Century Gothic"/>
                <a:ea typeface="Century Gothic"/>
                <a:cs typeface="Century Gothic"/>
                <a:sym typeface="Century Gothic"/>
              </a:rPr>
              <a:t>variable and the </a:t>
            </a:r>
            <a:r>
              <a:rPr lang="en-US" sz="2800" b="0" i="0" u="none">
                <a:solidFill>
                  <a:schemeClr val="accent2"/>
                </a:solidFill>
                <a:latin typeface="Century Gothic"/>
                <a:ea typeface="Century Gothic"/>
                <a:cs typeface="Century Gothic"/>
                <a:sym typeface="Century Gothic"/>
              </a:rPr>
              <a:t>y axis</a:t>
            </a:r>
            <a:r>
              <a:rPr lang="en-US" sz="2800" b="0" i="0" u="none">
                <a:solidFill>
                  <a:schemeClr val="lt1"/>
                </a:solidFill>
                <a:latin typeface="Century Gothic"/>
                <a:ea typeface="Century Gothic"/>
                <a:cs typeface="Century Gothic"/>
                <a:sym typeface="Century Gothic"/>
              </a:rPr>
              <a:t> is the </a:t>
            </a:r>
            <a:r>
              <a:rPr lang="en-US" sz="2800" b="0" i="0" u="none">
                <a:solidFill>
                  <a:schemeClr val="accent2"/>
                </a:solidFill>
                <a:latin typeface="Century Gothic"/>
                <a:ea typeface="Century Gothic"/>
                <a:cs typeface="Century Gothic"/>
                <a:sym typeface="Century Gothic"/>
              </a:rPr>
              <a:t>dependent</a:t>
            </a:r>
            <a:r>
              <a:rPr lang="en-US" sz="2800" b="0" i="0" u="none">
                <a:solidFill>
                  <a:schemeClr val="lt1"/>
                </a:solidFill>
                <a:latin typeface="Century Gothic"/>
                <a:ea typeface="Century Gothic"/>
                <a:cs typeface="Century Gothic"/>
                <a:sym typeface="Century Gothic"/>
              </a:rPr>
              <a:t> variable.</a:t>
            </a:r>
            <a:endParaRPr/>
          </a:p>
          <a:p>
            <a:pPr marL="342900" marR="0" lvl="0" indent="-342900" algn="l" rtl="0">
              <a:lnSpc>
                <a:spcPct val="90000"/>
              </a:lnSpc>
              <a:spcBef>
                <a:spcPts val="1000"/>
              </a:spcBef>
              <a:spcAft>
                <a:spcPts val="0"/>
              </a:spcAft>
              <a:buClr>
                <a:srgbClr val="8AD0D6"/>
              </a:buClr>
              <a:buSzPts val="2240"/>
              <a:buFont typeface="Noto Sans Symbols"/>
              <a:buNone/>
            </a:pPr>
            <a:endParaRPr sz="2800" b="0" i="0" u="none">
              <a:solidFill>
                <a:schemeClr val="lt1"/>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2240"/>
              <a:buFont typeface="Noto Sans Symbols"/>
              <a:buChar char="▶"/>
            </a:pPr>
            <a:r>
              <a:rPr lang="en-US" sz="2800" b="0" i="0" u="none">
                <a:solidFill>
                  <a:schemeClr val="lt1"/>
                </a:solidFill>
                <a:latin typeface="Century Gothic"/>
                <a:ea typeface="Century Gothic"/>
                <a:cs typeface="Century Gothic"/>
                <a:sym typeface="Century Gothic"/>
              </a:rPr>
              <a:t>Direct and indirect correlation?</a:t>
            </a:r>
            <a:endParaRPr/>
          </a:p>
          <a:p>
            <a:pPr marL="342900" marR="0" lvl="0" indent="-342900" algn="l" rtl="0">
              <a:lnSpc>
                <a:spcPct val="90000"/>
              </a:lnSpc>
              <a:spcBef>
                <a:spcPts val="1000"/>
              </a:spcBef>
              <a:spcAft>
                <a:spcPts val="0"/>
              </a:spcAft>
              <a:buClr>
                <a:srgbClr val="8AD0D6"/>
              </a:buClr>
              <a:buSzPts val="2240"/>
              <a:buFont typeface="Noto Sans Symbols"/>
              <a:buChar char="▶"/>
            </a:pPr>
            <a:r>
              <a:rPr lang="en-US" sz="2800" b="0" i="0" u="none">
                <a:solidFill>
                  <a:schemeClr val="lt1"/>
                </a:solidFill>
                <a:latin typeface="Century Gothic"/>
                <a:ea typeface="Century Gothic"/>
                <a:cs typeface="Century Gothic"/>
                <a:sym typeface="Century Gothic"/>
              </a:rPr>
              <a:t>Inversely proportionate?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639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3600"/>
              <a:buFont typeface="Century Gothic"/>
              <a:buNone/>
            </a:pPr>
            <a:r>
              <a:rPr lang="en-US" sz="3600" b="1" i="0" u="sng" strike="noStrike" cap="none">
                <a:solidFill>
                  <a:srgbClr val="CC0000"/>
                </a:solidFill>
                <a:latin typeface="Century Gothic"/>
                <a:ea typeface="Century Gothic"/>
                <a:cs typeface="Century Gothic"/>
                <a:sym typeface="Century Gothic"/>
              </a:rPr>
              <a:t>Research Summaries</a:t>
            </a:r>
            <a:endParaRPr/>
          </a:p>
        </p:txBody>
      </p:sp>
      <p:sp>
        <p:nvSpPr>
          <p:cNvPr id="415" name="Shape 415"/>
          <p:cNvSpPr txBox="1">
            <a:spLocks noGrp="1"/>
          </p:cNvSpPr>
          <p:nvPr>
            <p:ph type="body" idx="1"/>
          </p:nvPr>
        </p:nvSpPr>
        <p:spPr>
          <a:xfrm>
            <a:off x="457200" y="990600"/>
            <a:ext cx="8229600" cy="5135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1600"/>
              <a:buFont typeface="Noto Sans Symbols"/>
              <a:buNone/>
            </a:pPr>
            <a:r>
              <a:rPr lang="en-US" sz="2000" b="1" i="0" u="sng">
                <a:solidFill>
                  <a:schemeClr val="lt1"/>
                </a:solidFill>
                <a:latin typeface="Century Gothic"/>
                <a:ea typeface="Century Gothic"/>
                <a:cs typeface="Century Gothic"/>
                <a:sym typeface="Century Gothic"/>
              </a:rPr>
              <a:t>Thinking like a scientist:</a:t>
            </a:r>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Requires following a pattern of thinking called the scientific method.  If you understand this method, you will have more success on the research summaries portion of the test.</a:t>
            </a:r>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There are no test questions </a:t>
            </a:r>
            <a:r>
              <a:rPr lang="en-US" sz="2000" b="1" i="0" u="none">
                <a:solidFill>
                  <a:schemeClr val="accent2"/>
                </a:solidFill>
                <a:latin typeface="Century Gothic"/>
                <a:ea typeface="Century Gothic"/>
                <a:cs typeface="Century Gothic"/>
                <a:sym typeface="Century Gothic"/>
              </a:rPr>
              <a:t>specific to the scientific method</a:t>
            </a:r>
            <a:r>
              <a:rPr lang="en-US" sz="2000" b="0" i="0" u="none">
                <a:solidFill>
                  <a:schemeClr val="lt1"/>
                </a:solidFill>
                <a:latin typeface="Century Gothic"/>
                <a:ea typeface="Century Gothic"/>
                <a:cs typeface="Century Gothic"/>
                <a:sym typeface="Century Gothic"/>
              </a:rPr>
              <a:t>, but having an understanding of the process will help you answer the questions correctly.</a:t>
            </a:r>
            <a:endParaRPr/>
          </a:p>
        </p:txBody>
      </p:sp>
      <p:pic>
        <p:nvPicPr>
          <p:cNvPr id="416" name="Shape 416" descr="j0234687"/>
          <p:cNvPicPr preferRelativeResize="0"/>
          <p:nvPr/>
        </p:nvPicPr>
        <p:blipFill rotWithShape="1">
          <a:blip r:embed="rId3">
            <a:alphaModFix/>
          </a:blip>
          <a:srcRect/>
          <a:stretch/>
        </p:blipFill>
        <p:spPr>
          <a:xfrm>
            <a:off x="3429000" y="4191000"/>
            <a:ext cx="1905000" cy="152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71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3600"/>
              <a:buFont typeface="Century Gothic"/>
              <a:buNone/>
            </a:pPr>
            <a:r>
              <a:rPr lang="en-US" sz="3600" b="1" i="0" u="sng" strike="noStrike" cap="none">
                <a:solidFill>
                  <a:srgbClr val="CC0000"/>
                </a:solidFill>
                <a:latin typeface="Century Gothic"/>
                <a:ea typeface="Century Gothic"/>
                <a:cs typeface="Century Gothic"/>
                <a:sym typeface="Century Gothic"/>
              </a:rPr>
              <a:t>Research Summaries</a:t>
            </a:r>
            <a:endParaRPr/>
          </a:p>
        </p:txBody>
      </p:sp>
      <p:sp>
        <p:nvSpPr>
          <p:cNvPr id="422" name="Shape 422"/>
          <p:cNvSpPr txBox="1">
            <a:spLocks noGrp="1"/>
          </p:cNvSpPr>
          <p:nvPr>
            <p:ph type="body" idx="1"/>
          </p:nvPr>
        </p:nvSpPr>
        <p:spPr>
          <a:xfrm>
            <a:off x="457200" y="990600"/>
            <a:ext cx="8229600" cy="5638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State the problem </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Research (gather information)</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Form a hypothesis (an educated guess)</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Perform an experiment. (control and variable set up)</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Record and analyze Data</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State a conclusion. – does not always agree with hypothesis</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none">
                <a:solidFill>
                  <a:schemeClr val="lt1"/>
                </a:solidFill>
                <a:latin typeface="Century Gothic"/>
                <a:ea typeface="Century Gothic"/>
                <a:cs typeface="Century Gothic"/>
                <a:sym typeface="Century Gothic"/>
              </a:rPr>
              <a:t>Repeat the process.</a:t>
            </a:r>
            <a:endParaRPr/>
          </a:p>
        </p:txBody>
      </p:sp>
      <p:sp>
        <p:nvSpPr>
          <p:cNvPr id="423" name="Shape 423"/>
          <p:cNvSpPr/>
          <p:nvPr/>
        </p:nvSpPr>
        <p:spPr>
          <a:xfrm>
            <a:off x="6096000" y="5867400"/>
            <a:ext cx="2590800" cy="762000"/>
          </a:xfrm>
          <a:prstGeom prst="rightArrow">
            <a:avLst>
              <a:gd name="adj1" fmla="val 50000"/>
              <a:gd name="adj2" fmla="val 50000"/>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74637"/>
            <a:ext cx="8229600" cy="71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endParaRPr/>
          </a:p>
        </p:txBody>
      </p:sp>
      <p:sp>
        <p:nvSpPr>
          <p:cNvPr id="429" name="Shape 429"/>
          <p:cNvSpPr txBox="1">
            <a:spLocks noGrp="1"/>
          </p:cNvSpPr>
          <p:nvPr>
            <p:ph type="body" idx="1"/>
          </p:nvPr>
        </p:nvSpPr>
        <p:spPr>
          <a:xfrm>
            <a:off x="381000" y="1143000"/>
            <a:ext cx="8229600" cy="5943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1600"/>
              <a:buFont typeface="Noto Sans Symbols"/>
              <a:buChar char="▶"/>
            </a:pPr>
            <a:r>
              <a:rPr lang="en-US" sz="2000" b="1" i="0" u="sng">
                <a:solidFill>
                  <a:schemeClr val="lt1"/>
                </a:solidFill>
                <a:latin typeface="Century Gothic"/>
                <a:ea typeface="Century Gothic"/>
                <a:cs typeface="Century Gothic"/>
                <a:sym typeface="Century Gothic"/>
              </a:rPr>
              <a:t>Form a hypothesis</a:t>
            </a:r>
            <a:r>
              <a:rPr lang="en-US" sz="2000" b="0" i="0" u="none">
                <a:solidFill>
                  <a:schemeClr val="lt1"/>
                </a:solidFill>
                <a:latin typeface="Century Gothic"/>
                <a:ea typeface="Century Gothic"/>
                <a:cs typeface="Century Gothic"/>
                <a:sym typeface="Century Gothic"/>
              </a:rPr>
              <a:t> (an educated guess)</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	made before experiment is performed</a:t>
            </a:r>
            <a:endParaRPr/>
          </a:p>
          <a:p>
            <a:pPr marL="609600" marR="0" lvl="0" indent="-609600" algn="l" rtl="0">
              <a:lnSpc>
                <a:spcPct val="100000"/>
              </a:lnSpc>
              <a:spcBef>
                <a:spcPts val="1000"/>
              </a:spcBef>
              <a:spcAft>
                <a:spcPts val="0"/>
              </a:spcAft>
              <a:buClr>
                <a:srgbClr val="8AD0D6"/>
              </a:buClr>
              <a:buSzPts val="1600"/>
              <a:buFont typeface="Noto Sans Symbols"/>
              <a:buChar char="▶"/>
            </a:pPr>
            <a:r>
              <a:rPr lang="en-US" sz="2000" b="1" i="0" u="sng">
                <a:solidFill>
                  <a:schemeClr val="lt1"/>
                </a:solidFill>
                <a:latin typeface="Century Gothic"/>
                <a:ea typeface="Century Gothic"/>
                <a:cs typeface="Century Gothic"/>
                <a:sym typeface="Century Gothic"/>
              </a:rPr>
              <a:t>Experiment</a:t>
            </a:r>
            <a:r>
              <a:rPr lang="en-US" sz="2000" b="0" i="0" u="none">
                <a:solidFill>
                  <a:schemeClr val="lt1"/>
                </a:solidFill>
                <a:latin typeface="Century Gothic"/>
                <a:ea typeface="Century Gothic"/>
                <a:cs typeface="Century Gothic"/>
                <a:sym typeface="Century Gothic"/>
              </a:rPr>
              <a:t> – must be at least 2 set ups:</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sng">
                <a:solidFill>
                  <a:srgbClr val="CC0000"/>
                </a:solidFill>
                <a:latin typeface="Century Gothic"/>
                <a:ea typeface="Century Gothic"/>
                <a:cs typeface="Century Gothic"/>
                <a:sym typeface="Century Gothic"/>
              </a:rPr>
              <a:t>Control</a:t>
            </a:r>
            <a:r>
              <a:rPr lang="en-US" sz="2000" b="0" i="0" u="none">
                <a:solidFill>
                  <a:schemeClr val="lt1"/>
                </a:solidFill>
                <a:latin typeface="Century Gothic"/>
                <a:ea typeface="Century Gothic"/>
                <a:cs typeface="Century Gothic"/>
                <a:sym typeface="Century Gothic"/>
              </a:rPr>
              <a:t> – does not include what is being tested</a:t>
            </a:r>
            <a:endParaRPr/>
          </a:p>
          <a:p>
            <a:pPr marL="609600" marR="0" lvl="0" indent="-609600" algn="l" rtl="0">
              <a:lnSpc>
                <a:spcPct val="100000"/>
              </a:lnSpc>
              <a:spcBef>
                <a:spcPts val="1000"/>
              </a:spcBef>
              <a:spcAft>
                <a:spcPts val="0"/>
              </a:spcAft>
              <a:buClr>
                <a:srgbClr val="8AD0D6"/>
              </a:buClr>
              <a:buSzPts val="1600"/>
              <a:buFont typeface="Noto Sans Symbols"/>
              <a:buNone/>
            </a:pPr>
            <a:r>
              <a:rPr lang="en-US" sz="2000" b="0" i="0" u="sng">
                <a:solidFill>
                  <a:srgbClr val="CC0000"/>
                </a:solidFill>
                <a:latin typeface="Century Gothic"/>
                <a:ea typeface="Century Gothic"/>
                <a:cs typeface="Century Gothic"/>
                <a:sym typeface="Century Gothic"/>
              </a:rPr>
              <a:t>Experimental</a:t>
            </a:r>
            <a:r>
              <a:rPr lang="en-US" sz="2000" b="0" i="0" u="none">
                <a:solidFill>
                  <a:schemeClr val="lt1"/>
                </a:solidFill>
                <a:latin typeface="Century Gothic"/>
                <a:ea typeface="Century Gothic"/>
                <a:cs typeface="Century Gothic"/>
                <a:sym typeface="Century Gothic"/>
              </a:rPr>
              <a:t> – includes variable that is being tested</a:t>
            </a:r>
            <a:endParaRPr/>
          </a:p>
          <a:p>
            <a:pPr marL="342900" marR="0" lvl="0" indent="-241300" algn="l" rtl="0">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71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endParaRPr/>
          </a:p>
        </p:txBody>
      </p:sp>
      <p:sp>
        <p:nvSpPr>
          <p:cNvPr id="435" name="Shape 435"/>
          <p:cNvSpPr txBox="1">
            <a:spLocks noGrp="1"/>
          </p:cNvSpPr>
          <p:nvPr>
            <p:ph type="body" idx="1"/>
          </p:nvPr>
        </p:nvSpPr>
        <p:spPr>
          <a:xfrm>
            <a:off x="381000" y="1143000"/>
            <a:ext cx="8229600" cy="5943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The results obtained from the experiment must prove or disprove the hypothesis.</a:t>
            </a:r>
            <a:endParaRPr/>
          </a:p>
          <a:p>
            <a:pPr marL="609600" marR="0" lvl="0" indent="-609600" algn="l" rtl="0">
              <a:lnSpc>
                <a:spcPct val="90000"/>
              </a:lnSpc>
              <a:spcBef>
                <a:spcPts val="1000"/>
              </a:spcBef>
              <a:spcAft>
                <a:spcPts val="0"/>
              </a:spcAft>
              <a:buClr>
                <a:srgbClr val="8AD0D6"/>
              </a:buClr>
              <a:buSzPts val="1600"/>
              <a:buFont typeface="Noto Sans Symbols"/>
              <a:buNone/>
            </a:pPr>
            <a:r>
              <a:rPr lang="en-US" sz="2000" b="1" i="0" u="sng">
                <a:solidFill>
                  <a:schemeClr val="lt1"/>
                </a:solidFill>
                <a:latin typeface="Century Gothic"/>
                <a:ea typeface="Century Gothic"/>
                <a:cs typeface="Century Gothic"/>
                <a:sym typeface="Century Gothic"/>
              </a:rPr>
              <a:t>Rules for most experiments:</a:t>
            </a:r>
            <a:endParaRPr/>
          </a:p>
          <a:p>
            <a:pPr marL="609600" marR="0" lvl="0" indent="-609600" algn="l" rtl="0">
              <a:lnSpc>
                <a:spcPct val="90000"/>
              </a:lnSpc>
              <a:spcBef>
                <a:spcPts val="1000"/>
              </a:spcBef>
              <a:spcAft>
                <a:spcPts val="0"/>
              </a:spcAft>
              <a:buClr>
                <a:srgbClr val="8AD0D6"/>
              </a:buClr>
              <a:buSzPts val="1600"/>
              <a:buFont typeface="Noto Sans Symbols"/>
              <a:buAutoNum type="arabicPeriod"/>
            </a:pPr>
            <a:r>
              <a:rPr lang="en-US" sz="2000" b="0" i="0" u="none">
                <a:solidFill>
                  <a:schemeClr val="lt1"/>
                </a:solidFill>
                <a:latin typeface="Century Gothic"/>
                <a:ea typeface="Century Gothic"/>
                <a:cs typeface="Century Gothic"/>
                <a:sym typeface="Century Gothic"/>
              </a:rPr>
              <a:t>Most experiments require a </a:t>
            </a:r>
            <a:r>
              <a:rPr lang="en-US" sz="3600" b="1" i="0" u="sng">
                <a:solidFill>
                  <a:srgbClr val="CC0000"/>
                </a:solidFill>
                <a:latin typeface="Century Gothic"/>
                <a:ea typeface="Century Gothic"/>
                <a:cs typeface="Century Gothic"/>
                <a:sym typeface="Century Gothic"/>
              </a:rPr>
              <a:t>control</a:t>
            </a:r>
            <a:r>
              <a:rPr lang="en-US" sz="2000" b="0" i="0" u="none">
                <a:solidFill>
                  <a:schemeClr val="lt1"/>
                </a:solidFill>
                <a:latin typeface="Century Gothic"/>
                <a:ea typeface="Century Gothic"/>
                <a:cs typeface="Century Gothic"/>
                <a:sym typeface="Century Gothic"/>
              </a:rPr>
              <a:t> group</a:t>
            </a:r>
            <a:endParaRPr/>
          </a:p>
          <a:p>
            <a:pPr marL="609600" marR="0" lvl="0" indent="-609600" algn="l" rtl="0">
              <a:lnSpc>
                <a:spcPct val="90000"/>
              </a:lnSpc>
              <a:spcBef>
                <a:spcPts val="1000"/>
              </a:spcBef>
              <a:spcAft>
                <a:spcPts val="0"/>
              </a:spcAft>
              <a:buClr>
                <a:srgbClr val="8AD0D6"/>
              </a:buClr>
              <a:buSzPts val="1600"/>
              <a:buFont typeface="Noto Sans Symbols"/>
              <a:buAutoNum type="arabicPeriod"/>
            </a:pPr>
            <a:r>
              <a:rPr lang="en-US" sz="2000" b="0" i="0" u="none">
                <a:solidFill>
                  <a:schemeClr val="lt1"/>
                </a:solidFill>
                <a:latin typeface="Century Gothic"/>
                <a:ea typeface="Century Gothic"/>
                <a:cs typeface="Century Gothic"/>
                <a:sym typeface="Century Gothic"/>
              </a:rPr>
              <a:t>An experiment should not test more than one </a:t>
            </a:r>
            <a:r>
              <a:rPr lang="en-US" sz="3600" b="1" i="0" u="sng">
                <a:solidFill>
                  <a:srgbClr val="CC0000"/>
                </a:solidFill>
                <a:latin typeface="Century Gothic"/>
                <a:ea typeface="Century Gothic"/>
                <a:cs typeface="Century Gothic"/>
                <a:sym typeface="Century Gothic"/>
              </a:rPr>
              <a:t>variable</a:t>
            </a:r>
            <a:r>
              <a:rPr lang="en-US" sz="2000" b="0" i="0" u="none">
                <a:solidFill>
                  <a:schemeClr val="lt1"/>
                </a:solidFill>
                <a:latin typeface="Century Gothic"/>
                <a:ea typeface="Century Gothic"/>
                <a:cs typeface="Century Gothic"/>
                <a:sym typeface="Century Gothic"/>
              </a:rPr>
              <a:t> at a time.</a:t>
            </a:r>
            <a:endParaRPr/>
          </a:p>
          <a:p>
            <a:pPr marL="609600" marR="0" lvl="0" indent="-609600" algn="l" rtl="0">
              <a:lnSpc>
                <a:spcPct val="90000"/>
              </a:lnSpc>
              <a:spcBef>
                <a:spcPts val="1000"/>
              </a:spcBef>
              <a:spcAft>
                <a:spcPts val="0"/>
              </a:spcAft>
              <a:buClr>
                <a:srgbClr val="8AD0D6"/>
              </a:buClr>
              <a:buSzPts val="1600"/>
              <a:buFont typeface="Noto Sans Symbols"/>
              <a:buAutoNum type="arabicPeriod"/>
            </a:pPr>
            <a:r>
              <a:rPr lang="en-US" sz="2000" b="0" i="0" u="none">
                <a:solidFill>
                  <a:schemeClr val="lt1"/>
                </a:solidFill>
                <a:latin typeface="Century Gothic"/>
                <a:ea typeface="Century Gothic"/>
                <a:cs typeface="Century Gothic"/>
                <a:sym typeface="Century Gothic"/>
              </a:rPr>
              <a:t>An experiment should be unbiased.</a:t>
            </a:r>
            <a:endParaRPr/>
          </a:p>
          <a:p>
            <a:pPr marL="609600" marR="0" lvl="0" indent="-609600" algn="l" rtl="0">
              <a:lnSpc>
                <a:spcPct val="9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4.  Only the data from the experiment should be used to make the conclusion.</a:t>
            </a:r>
            <a:endParaRPr/>
          </a:p>
          <a:p>
            <a:pPr marL="609600" marR="0" lvl="0" indent="-609600" algn="l" rtl="0">
              <a:lnSpc>
                <a:spcPct val="9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 </a:t>
            </a:r>
            <a:endParaRPr/>
          </a:p>
          <a:p>
            <a:pPr marL="342900" marR="0" lvl="0" indent="-241300" algn="l" rtl="0">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441" name="Shape 441"/>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What is a </a:t>
            </a:r>
            <a:r>
              <a:rPr lang="en-US" sz="3600" b="1" i="0" u="sng">
                <a:solidFill>
                  <a:schemeClr val="hlink"/>
                </a:solidFill>
                <a:latin typeface="Century Gothic"/>
                <a:ea typeface="Century Gothic"/>
                <a:cs typeface="Century Gothic"/>
                <a:sym typeface="Century Gothic"/>
                <a:hlinkClick r:id="rId3"/>
              </a:rPr>
              <a:t>control</a:t>
            </a:r>
            <a:r>
              <a:rPr lang="en-US" sz="3600" b="1" i="0" u="none">
                <a:solidFill>
                  <a:schemeClr val="lt1"/>
                </a:solidFill>
                <a:latin typeface="Century Gothic"/>
                <a:ea typeface="Century Gothic"/>
                <a:cs typeface="Century Gothic"/>
                <a:sym typeface="Century Gothic"/>
              </a:rPr>
              <a:t>?</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Why must there be a control group?</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What is a </a:t>
            </a:r>
            <a:r>
              <a:rPr lang="en-US" sz="3600" b="1" i="0" u="sng">
                <a:solidFill>
                  <a:schemeClr val="hlink"/>
                </a:solidFill>
                <a:latin typeface="Century Gothic"/>
                <a:ea typeface="Century Gothic"/>
                <a:cs typeface="Century Gothic"/>
                <a:sym typeface="Century Gothic"/>
                <a:hlinkClick r:id="rId4"/>
              </a:rPr>
              <a:t>variable</a:t>
            </a:r>
            <a:r>
              <a:rPr lang="en-US" sz="3600" b="1" i="0" u="none">
                <a:solidFill>
                  <a:schemeClr val="lt1"/>
                </a:solidFill>
                <a:latin typeface="Century Gothic"/>
                <a:ea typeface="Century Gothic"/>
                <a:cs typeface="Century Gothic"/>
                <a:sym typeface="Century Gothic"/>
              </a:rPr>
              <a:t>?</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How many variables can be tested in an experiment?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447" name="Shape 447"/>
          <p:cNvSpPr txBox="1">
            <a:spLocks noGrp="1"/>
          </p:cNvSpPr>
          <p:nvPr>
            <p:ph type="body" idx="1"/>
          </p:nvPr>
        </p:nvSpPr>
        <p:spPr>
          <a:xfrm>
            <a:off x="457200" y="1295400"/>
            <a:ext cx="8229600" cy="4830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What is a </a:t>
            </a:r>
            <a:r>
              <a:rPr lang="en-US" sz="2000" b="1" i="0" u="sng">
                <a:solidFill>
                  <a:schemeClr val="accent2"/>
                </a:solidFill>
                <a:latin typeface="Century Gothic"/>
                <a:ea typeface="Century Gothic"/>
                <a:cs typeface="Century Gothic"/>
                <a:sym typeface="Century Gothic"/>
              </a:rPr>
              <a:t>control</a:t>
            </a:r>
            <a:r>
              <a:rPr lang="en-US" sz="2000" b="1" i="0" u="none">
                <a:solidFill>
                  <a:schemeClr val="lt1"/>
                </a:solidFill>
                <a:latin typeface="Century Gothic"/>
                <a:ea typeface="Century Gothic"/>
                <a:cs typeface="Century Gothic"/>
                <a:sym typeface="Century Gothic"/>
              </a:rPr>
              <a:t>? An individual or a group participating in an experiment under the same conditions as another group except for the exclusion of one factor</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sng">
                <a:solidFill>
                  <a:srgbClr val="FF0000"/>
                </a:solidFill>
                <a:latin typeface="Century Gothic"/>
                <a:ea typeface="Century Gothic"/>
                <a:cs typeface="Century Gothic"/>
                <a:sym typeface="Century Gothic"/>
              </a:rPr>
              <a:t>Why must there be a control group?</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To serve as the standard; to have something to compare the experimental group</a:t>
            </a:r>
            <a:endParaRPr/>
          </a:p>
          <a:p>
            <a:pPr marL="342900" marR="0" lvl="0" indent="-241300" algn="l" rtl="0">
              <a:spcBef>
                <a:spcPts val="1000"/>
              </a:spcBef>
              <a:spcAft>
                <a:spcPts val="0"/>
              </a:spcAft>
              <a:buClr>
                <a:srgbClr val="8AD0D6"/>
              </a:buClr>
              <a:buSzPts val="1600"/>
              <a:buFont typeface="Noto Sans Symbols"/>
              <a:buNone/>
            </a:pPr>
            <a:endParaRPr sz="2000" b="1" i="0" u="none">
              <a:solidFill>
                <a:schemeClr val="lt1"/>
              </a:solidFill>
              <a:latin typeface="Century Gothic"/>
              <a:ea typeface="Century Gothic"/>
              <a:cs typeface="Century Gothic"/>
              <a:sym typeface="Century Gothic"/>
            </a:endParaRPr>
          </a:p>
        </p:txBody>
      </p:sp>
      <p:sp>
        <p:nvSpPr>
          <p:cNvPr id="448" name="Shape 448"/>
          <p:cNvSpPr/>
          <p:nvPr/>
        </p:nvSpPr>
        <p:spPr>
          <a:xfrm>
            <a:off x="3352800" y="5791200"/>
            <a:ext cx="2667000" cy="762000"/>
          </a:xfrm>
          <a:prstGeom prst="leftArrow">
            <a:avLst>
              <a:gd name="adj1" fmla="val 50000"/>
              <a:gd name="adj2" fmla="val 50000"/>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none" strike="noStrike" cap="none">
                <a:solidFill>
                  <a:srgbClr val="CC0000"/>
                </a:solidFill>
                <a:latin typeface="Century Gothic"/>
                <a:ea typeface="Century Gothic"/>
                <a:cs typeface="Century Gothic"/>
                <a:sym typeface="Century Gothic"/>
              </a:rPr>
              <a:t>Science Reasoning</a:t>
            </a:r>
            <a:endParaRPr/>
          </a:p>
        </p:txBody>
      </p:sp>
      <p:sp>
        <p:nvSpPr>
          <p:cNvPr id="250" name="Shape 250"/>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920"/>
              <a:buFont typeface="Noto Sans Symbols"/>
              <a:buChar char="▶"/>
            </a:pPr>
            <a:r>
              <a:rPr lang="en-US" sz="2400" b="1" i="0" u="none" strike="noStrike" cap="none">
                <a:solidFill>
                  <a:schemeClr val="lt1"/>
                </a:solidFill>
                <a:latin typeface="Century Gothic"/>
                <a:ea typeface="Century Gothic"/>
                <a:cs typeface="Century Gothic"/>
                <a:sym typeface="Century Gothic"/>
              </a:rPr>
              <a:t>Is </a:t>
            </a:r>
            <a:r>
              <a:rPr lang="en-US" sz="2400" b="1" i="0" u="none" strike="noStrike" cap="none">
                <a:solidFill>
                  <a:srgbClr val="CC0000"/>
                </a:solidFill>
                <a:latin typeface="Century Gothic"/>
                <a:ea typeface="Century Gothic"/>
                <a:cs typeface="Century Gothic"/>
                <a:sym typeface="Century Gothic"/>
              </a:rPr>
              <a:t>not</a:t>
            </a:r>
            <a:r>
              <a:rPr lang="en-US" sz="2400" b="1" i="0" u="none" strike="noStrike" cap="none">
                <a:solidFill>
                  <a:schemeClr val="lt1"/>
                </a:solidFill>
                <a:latin typeface="Century Gothic"/>
                <a:ea typeface="Century Gothic"/>
                <a:cs typeface="Century Gothic"/>
                <a:sym typeface="Century Gothic"/>
              </a:rPr>
              <a:t> testing knowledge of scientific facts</a:t>
            </a:r>
            <a:endParaRPr/>
          </a:p>
          <a:p>
            <a:pPr marL="342900" marR="0" lvl="0" indent="-342900" algn="l" rtl="0">
              <a:lnSpc>
                <a:spcPct val="100000"/>
              </a:lnSpc>
              <a:spcBef>
                <a:spcPts val="1000"/>
              </a:spcBef>
              <a:spcAft>
                <a:spcPts val="0"/>
              </a:spcAft>
              <a:buClr>
                <a:srgbClr val="8AD0D6"/>
              </a:buClr>
              <a:buSzPts val="1920"/>
              <a:buFont typeface="Noto Sans Symbols"/>
              <a:buChar char="▶"/>
            </a:pPr>
            <a:r>
              <a:rPr lang="en-US" sz="2400" b="1" i="0" u="none" strike="noStrike" cap="none">
                <a:solidFill>
                  <a:schemeClr val="lt1"/>
                </a:solidFill>
                <a:latin typeface="Century Gothic"/>
                <a:ea typeface="Century Gothic"/>
                <a:cs typeface="Century Gothic"/>
                <a:sym typeface="Century Gothic"/>
              </a:rPr>
              <a:t>Is testing your ability to solve puzzles, read graphs and charts, draw conclusions and inferences by working with facts, evidence, and data.</a:t>
            </a:r>
            <a:endParaRPr/>
          </a:p>
        </p:txBody>
      </p:sp>
      <p:sp>
        <p:nvSpPr>
          <p:cNvPr id="251" name="Shape 251"/>
          <p:cNvSpPr/>
          <p:nvPr/>
        </p:nvSpPr>
        <p:spPr>
          <a:xfrm>
            <a:off x="457200" y="4800600"/>
            <a:ext cx="1828800" cy="1828800"/>
          </a:xfrm>
          <a:custGeom>
            <a:avLst/>
            <a:gdLst/>
            <a:ahLst/>
            <a:cxnLst/>
            <a:rect l="0" t="0" r="0" b="0"/>
            <a:pathLst>
              <a:path w="120000" h="120000" extrusionOk="0">
                <a:moveTo>
                  <a:pt x="59994" y="0"/>
                </a:moveTo>
                <a:cubicBezTo>
                  <a:pt x="26855" y="0"/>
                  <a:pt x="0" y="26861"/>
                  <a:pt x="0" y="59994"/>
                </a:cubicBezTo>
                <a:cubicBezTo>
                  <a:pt x="0" y="93133"/>
                  <a:pt x="26861" y="120000"/>
                  <a:pt x="60000" y="120000"/>
                </a:cubicBezTo>
                <a:cubicBezTo>
                  <a:pt x="93133" y="120000"/>
                  <a:pt x="120000" y="93133"/>
                  <a:pt x="120000" y="60000"/>
                </a:cubicBezTo>
                <a:lnTo>
                  <a:pt x="60000" y="60000"/>
                </a:lnTo>
                <a:lnTo>
                  <a:pt x="59994" y="0"/>
                </a:lnTo>
                <a:close/>
              </a:path>
            </a:pathLst>
          </a:custGeom>
          <a:solidFill>
            <a:srgbClr val="FFFFCC"/>
          </a:solidFill>
          <a:ln w="9525" cap="flat" cmpd="sng">
            <a:solidFill>
              <a:srgbClr val="000000"/>
            </a:solidFill>
            <a:prstDash val="solid"/>
            <a:miter lim="524288"/>
            <a:headEnd type="none" w="med" len="med"/>
            <a:tailEnd type="none" w="med" len="med"/>
          </a:ln>
          <a:effectLst>
            <a:outerShdw blurRad="63500" dist="107763" dir="2700000">
              <a:srgbClr val="80808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nvGrpSpPr>
          <p:cNvPr id="252" name="Shape 252"/>
          <p:cNvGrpSpPr/>
          <p:nvPr/>
        </p:nvGrpSpPr>
        <p:grpSpPr>
          <a:xfrm>
            <a:off x="6477000" y="4724400"/>
            <a:ext cx="2171700" cy="1752600"/>
            <a:chOff x="1981200" y="381000"/>
            <a:chExt cx="6629400" cy="5715000"/>
          </a:xfrm>
        </p:grpSpPr>
        <p:sp>
          <p:nvSpPr>
            <p:cNvPr id="253" name="Shape 253"/>
            <p:cNvSpPr/>
            <p:nvPr/>
          </p:nvSpPr>
          <p:spPr>
            <a:xfrm>
              <a:off x="4560887" y="381000"/>
              <a:ext cx="1485900" cy="1266825"/>
            </a:xfrm>
            <a:custGeom>
              <a:avLst/>
              <a:gdLst/>
              <a:ahLst/>
              <a:cxnLst/>
              <a:rect l="0" t="0" r="0" b="0"/>
              <a:pathLst>
                <a:path w="120000" h="120000" extrusionOk="0">
                  <a:moveTo>
                    <a:pt x="60000" y="0"/>
                  </a:moveTo>
                  <a:lnTo>
                    <a:pt x="120000" y="120000"/>
                  </a:lnTo>
                  <a:lnTo>
                    <a:pt x="0" y="120000"/>
                  </a:lnTo>
                  <a:lnTo>
                    <a:pt x="60000" y="0"/>
                  </a:lnTo>
                  <a:close/>
                </a:path>
              </a:pathLst>
            </a:custGeom>
            <a:solidFill>
              <a:srgbClr val="D8EBB3"/>
            </a:solidFill>
            <a:ln w="952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54" name="Shape 254"/>
            <p:cNvSpPr/>
            <p:nvPr/>
          </p:nvSpPr>
          <p:spPr>
            <a:xfrm>
              <a:off x="3700462" y="1647825"/>
              <a:ext cx="3198812" cy="1485900"/>
            </a:xfrm>
            <a:custGeom>
              <a:avLst/>
              <a:gdLst/>
              <a:ahLst/>
              <a:cxnLst/>
              <a:rect l="0" t="0" r="0" b="0"/>
              <a:pathLst>
                <a:path w="120000" h="120000" extrusionOk="0">
                  <a:moveTo>
                    <a:pt x="32150" y="0"/>
                  </a:moveTo>
                  <a:lnTo>
                    <a:pt x="87844" y="0"/>
                  </a:lnTo>
                  <a:lnTo>
                    <a:pt x="120000" y="120000"/>
                  </a:lnTo>
                  <a:lnTo>
                    <a:pt x="0" y="120000"/>
                  </a:lnTo>
                  <a:lnTo>
                    <a:pt x="32150" y="0"/>
                  </a:lnTo>
                  <a:close/>
                </a:path>
              </a:pathLst>
            </a:custGeom>
            <a:solidFill>
              <a:srgbClr val="CCCCFF"/>
            </a:solidFill>
            <a:ln w="952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55" name="Shape 255"/>
            <p:cNvSpPr/>
            <p:nvPr/>
          </p:nvSpPr>
          <p:spPr>
            <a:xfrm>
              <a:off x="2849562" y="3133725"/>
              <a:ext cx="4900612" cy="1484312"/>
            </a:xfrm>
            <a:custGeom>
              <a:avLst/>
              <a:gdLst/>
              <a:ahLst/>
              <a:cxnLst/>
              <a:rect l="0" t="0" r="0" b="0"/>
              <a:pathLst>
                <a:path w="120000" h="120000" extrusionOk="0">
                  <a:moveTo>
                    <a:pt x="20933" y="0"/>
                  </a:moveTo>
                  <a:lnTo>
                    <a:pt x="99061" y="0"/>
                  </a:lnTo>
                  <a:lnTo>
                    <a:pt x="120000" y="120000"/>
                  </a:lnTo>
                  <a:lnTo>
                    <a:pt x="0" y="120000"/>
                  </a:lnTo>
                  <a:lnTo>
                    <a:pt x="20933" y="0"/>
                  </a:lnTo>
                  <a:close/>
                </a:path>
              </a:pathLst>
            </a:custGeom>
            <a:solidFill>
              <a:srgbClr val="FFBE7D"/>
            </a:solidFill>
            <a:ln w="952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56" name="Shape 256"/>
            <p:cNvSpPr/>
            <p:nvPr/>
          </p:nvSpPr>
          <p:spPr>
            <a:xfrm>
              <a:off x="1981200" y="4610100"/>
              <a:ext cx="6629400" cy="1485900"/>
            </a:xfrm>
            <a:custGeom>
              <a:avLst/>
              <a:gdLst/>
              <a:ahLst/>
              <a:cxnLst/>
              <a:rect l="0" t="0" r="0" b="0"/>
              <a:pathLst>
                <a:path w="120000" h="120000" extrusionOk="0">
                  <a:moveTo>
                    <a:pt x="15516" y="0"/>
                  </a:moveTo>
                  <a:lnTo>
                    <a:pt x="104477" y="0"/>
                  </a:lnTo>
                  <a:lnTo>
                    <a:pt x="120000" y="120000"/>
                  </a:lnTo>
                  <a:lnTo>
                    <a:pt x="0" y="120000"/>
                  </a:lnTo>
                  <a:lnTo>
                    <a:pt x="15516" y="0"/>
                  </a:lnTo>
                  <a:close/>
                </a:path>
              </a:pathLst>
            </a:custGeom>
            <a:solidFill>
              <a:srgbClr val="FFFFCC"/>
            </a:solidFill>
            <a:ln w="952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grpSp>
        <p:nvGrpSpPr>
          <p:cNvPr id="257" name="Shape 257"/>
          <p:cNvGrpSpPr/>
          <p:nvPr/>
        </p:nvGrpSpPr>
        <p:grpSpPr>
          <a:xfrm>
            <a:off x="3419475" y="4667250"/>
            <a:ext cx="1638300" cy="1581150"/>
            <a:chOff x="2895600" y="1004887"/>
            <a:chExt cx="4498975" cy="4522787"/>
          </a:xfrm>
        </p:grpSpPr>
        <p:sp>
          <p:nvSpPr>
            <p:cNvPr id="258" name="Shape 258"/>
            <p:cNvSpPr/>
            <p:nvPr/>
          </p:nvSpPr>
          <p:spPr>
            <a:xfrm>
              <a:off x="5086350" y="1004887"/>
              <a:ext cx="1768475" cy="2403475"/>
            </a:xfrm>
            <a:custGeom>
              <a:avLst/>
              <a:gdLst/>
              <a:ahLst/>
              <a:cxnLst/>
              <a:rect l="0" t="0" r="0" b="0"/>
              <a:pathLst>
                <a:path w="120000" h="120000" extrusionOk="0">
                  <a:moveTo>
                    <a:pt x="36805" y="116066"/>
                  </a:moveTo>
                  <a:lnTo>
                    <a:pt x="39472" y="116794"/>
                  </a:lnTo>
                  <a:lnTo>
                    <a:pt x="41738" y="117155"/>
                  </a:lnTo>
                  <a:lnTo>
                    <a:pt x="44011" y="117305"/>
                  </a:lnTo>
                  <a:lnTo>
                    <a:pt x="45788" y="117305"/>
                  </a:lnTo>
                  <a:lnTo>
                    <a:pt x="47466" y="117011"/>
                  </a:lnTo>
                  <a:lnTo>
                    <a:pt x="48944" y="116650"/>
                  </a:lnTo>
                  <a:lnTo>
                    <a:pt x="50127" y="116066"/>
                  </a:lnTo>
                  <a:lnTo>
                    <a:pt x="50822" y="115338"/>
                  </a:lnTo>
                  <a:lnTo>
                    <a:pt x="51611" y="114533"/>
                  </a:lnTo>
                  <a:lnTo>
                    <a:pt x="52005" y="113661"/>
                  </a:lnTo>
                  <a:lnTo>
                    <a:pt x="52200" y="112716"/>
                  </a:lnTo>
                  <a:lnTo>
                    <a:pt x="52200" y="111622"/>
                  </a:lnTo>
                  <a:lnTo>
                    <a:pt x="51805" y="110605"/>
                  </a:lnTo>
                  <a:lnTo>
                    <a:pt x="51216" y="109655"/>
                  </a:lnTo>
                  <a:lnTo>
                    <a:pt x="50522" y="108638"/>
                  </a:lnTo>
                  <a:lnTo>
                    <a:pt x="49538" y="107688"/>
                  </a:lnTo>
                  <a:lnTo>
                    <a:pt x="48055" y="106455"/>
                  </a:lnTo>
                  <a:lnTo>
                    <a:pt x="46872" y="105000"/>
                  </a:lnTo>
                  <a:lnTo>
                    <a:pt x="45983" y="103466"/>
                  </a:lnTo>
                  <a:lnTo>
                    <a:pt x="45194" y="101938"/>
                  </a:lnTo>
                  <a:lnTo>
                    <a:pt x="44600" y="100266"/>
                  </a:lnTo>
                  <a:lnTo>
                    <a:pt x="44405" y="98588"/>
                  </a:lnTo>
                  <a:lnTo>
                    <a:pt x="44405" y="97061"/>
                  </a:lnTo>
                  <a:lnTo>
                    <a:pt x="44600" y="95383"/>
                  </a:lnTo>
                  <a:lnTo>
                    <a:pt x="45194" y="94000"/>
                  </a:lnTo>
                  <a:lnTo>
                    <a:pt x="45983" y="92616"/>
                  </a:lnTo>
                  <a:lnTo>
                    <a:pt x="46477" y="91888"/>
                  </a:lnTo>
                  <a:lnTo>
                    <a:pt x="47072" y="91161"/>
                  </a:lnTo>
                  <a:lnTo>
                    <a:pt x="47861" y="90650"/>
                  </a:lnTo>
                  <a:lnTo>
                    <a:pt x="48550" y="90072"/>
                  </a:lnTo>
                  <a:lnTo>
                    <a:pt x="49338" y="89633"/>
                  </a:lnTo>
                  <a:lnTo>
                    <a:pt x="50327" y="89194"/>
                  </a:lnTo>
                  <a:lnTo>
                    <a:pt x="51411" y="88833"/>
                  </a:lnTo>
                  <a:lnTo>
                    <a:pt x="52400" y="88394"/>
                  </a:lnTo>
                  <a:lnTo>
                    <a:pt x="53683" y="88250"/>
                  </a:lnTo>
                  <a:lnTo>
                    <a:pt x="54866" y="87961"/>
                  </a:lnTo>
                  <a:lnTo>
                    <a:pt x="56344" y="87811"/>
                  </a:lnTo>
                  <a:lnTo>
                    <a:pt x="57727" y="87811"/>
                  </a:lnTo>
                  <a:lnTo>
                    <a:pt x="59600" y="87811"/>
                  </a:lnTo>
                  <a:lnTo>
                    <a:pt x="61083" y="87811"/>
                  </a:lnTo>
                  <a:lnTo>
                    <a:pt x="62661" y="87961"/>
                  </a:lnTo>
                  <a:lnTo>
                    <a:pt x="64144" y="88250"/>
                  </a:lnTo>
                  <a:lnTo>
                    <a:pt x="65422" y="88538"/>
                  </a:lnTo>
                  <a:lnTo>
                    <a:pt x="66805" y="88833"/>
                  </a:lnTo>
                  <a:lnTo>
                    <a:pt x="67894" y="89194"/>
                  </a:lnTo>
                  <a:lnTo>
                    <a:pt x="69077" y="89633"/>
                  </a:lnTo>
                  <a:lnTo>
                    <a:pt x="70061" y="90072"/>
                  </a:lnTo>
                  <a:lnTo>
                    <a:pt x="70950" y="90650"/>
                  </a:lnTo>
                  <a:lnTo>
                    <a:pt x="71738" y="91161"/>
                  </a:lnTo>
                  <a:lnTo>
                    <a:pt x="72433" y="91744"/>
                  </a:lnTo>
                  <a:lnTo>
                    <a:pt x="73616" y="92983"/>
                  </a:lnTo>
                  <a:lnTo>
                    <a:pt x="74600" y="94366"/>
                  </a:lnTo>
                  <a:lnTo>
                    <a:pt x="75094" y="95822"/>
                  </a:lnTo>
                  <a:lnTo>
                    <a:pt x="75488" y="97350"/>
                  </a:lnTo>
                  <a:lnTo>
                    <a:pt x="75488" y="98883"/>
                  </a:lnTo>
                  <a:lnTo>
                    <a:pt x="75094" y="100411"/>
                  </a:lnTo>
                  <a:lnTo>
                    <a:pt x="74600" y="101794"/>
                  </a:lnTo>
                  <a:lnTo>
                    <a:pt x="73811" y="103177"/>
                  </a:lnTo>
                  <a:lnTo>
                    <a:pt x="72827" y="104488"/>
                  </a:lnTo>
                  <a:lnTo>
                    <a:pt x="71544" y="105727"/>
                  </a:lnTo>
                  <a:lnTo>
                    <a:pt x="69077" y="107838"/>
                  </a:lnTo>
                  <a:lnTo>
                    <a:pt x="67400" y="109655"/>
                  </a:lnTo>
                  <a:lnTo>
                    <a:pt x="66805" y="110311"/>
                  </a:lnTo>
                  <a:lnTo>
                    <a:pt x="66216" y="111188"/>
                  </a:lnTo>
                  <a:lnTo>
                    <a:pt x="66016" y="111844"/>
                  </a:lnTo>
                  <a:lnTo>
                    <a:pt x="66016" y="112572"/>
                  </a:lnTo>
                  <a:lnTo>
                    <a:pt x="66016" y="113300"/>
                  </a:lnTo>
                  <a:lnTo>
                    <a:pt x="66411" y="113805"/>
                  </a:lnTo>
                  <a:lnTo>
                    <a:pt x="67005" y="114388"/>
                  </a:lnTo>
                  <a:lnTo>
                    <a:pt x="67694" y="114972"/>
                  </a:lnTo>
                  <a:lnTo>
                    <a:pt x="68483" y="115483"/>
                  </a:lnTo>
                  <a:lnTo>
                    <a:pt x="69666" y="116066"/>
                  </a:lnTo>
                  <a:lnTo>
                    <a:pt x="70950" y="116650"/>
                  </a:lnTo>
                  <a:lnTo>
                    <a:pt x="72627" y="117155"/>
                  </a:lnTo>
                  <a:lnTo>
                    <a:pt x="74600" y="117738"/>
                  </a:lnTo>
                  <a:lnTo>
                    <a:pt x="77072" y="118322"/>
                  </a:lnTo>
                  <a:lnTo>
                    <a:pt x="79538" y="118833"/>
                  </a:lnTo>
                  <a:lnTo>
                    <a:pt x="82100" y="119266"/>
                  </a:lnTo>
                  <a:lnTo>
                    <a:pt x="84966" y="119705"/>
                  </a:lnTo>
                  <a:lnTo>
                    <a:pt x="87827" y="120000"/>
                  </a:lnTo>
                  <a:lnTo>
                    <a:pt x="90883" y="120288"/>
                  </a:lnTo>
                  <a:lnTo>
                    <a:pt x="93750" y="120433"/>
                  </a:lnTo>
                  <a:lnTo>
                    <a:pt x="96705" y="120433"/>
                  </a:lnTo>
                  <a:lnTo>
                    <a:pt x="99766" y="120433"/>
                  </a:lnTo>
                  <a:lnTo>
                    <a:pt x="102627" y="120288"/>
                  </a:lnTo>
                  <a:lnTo>
                    <a:pt x="105294" y="119850"/>
                  </a:lnTo>
                  <a:lnTo>
                    <a:pt x="107761" y="119416"/>
                  </a:lnTo>
                  <a:lnTo>
                    <a:pt x="110227" y="118833"/>
                  </a:lnTo>
                  <a:lnTo>
                    <a:pt x="112300" y="118177"/>
                  </a:lnTo>
                  <a:lnTo>
                    <a:pt x="114172" y="117155"/>
                  </a:lnTo>
                  <a:lnTo>
                    <a:pt x="113777" y="115483"/>
                  </a:lnTo>
                  <a:lnTo>
                    <a:pt x="113383" y="113805"/>
                  </a:lnTo>
                  <a:lnTo>
                    <a:pt x="113088" y="111988"/>
                  </a:lnTo>
                  <a:lnTo>
                    <a:pt x="113088" y="110022"/>
                  </a:lnTo>
                  <a:lnTo>
                    <a:pt x="112894" y="106016"/>
                  </a:lnTo>
                  <a:lnTo>
                    <a:pt x="113088" y="101938"/>
                  </a:lnTo>
                  <a:lnTo>
                    <a:pt x="113383" y="98005"/>
                  </a:lnTo>
                  <a:lnTo>
                    <a:pt x="113777" y="94511"/>
                  </a:lnTo>
                  <a:lnTo>
                    <a:pt x="114172" y="91600"/>
                  </a:lnTo>
                  <a:lnTo>
                    <a:pt x="114172" y="89194"/>
                  </a:lnTo>
                  <a:lnTo>
                    <a:pt x="114172" y="88394"/>
                  </a:lnTo>
                  <a:lnTo>
                    <a:pt x="113583" y="87522"/>
                  </a:lnTo>
                  <a:lnTo>
                    <a:pt x="113088" y="86722"/>
                  </a:lnTo>
                  <a:lnTo>
                    <a:pt x="112100" y="85844"/>
                  </a:lnTo>
                  <a:lnTo>
                    <a:pt x="111116" y="85188"/>
                  </a:lnTo>
                  <a:lnTo>
                    <a:pt x="109833" y="84611"/>
                  </a:lnTo>
                  <a:lnTo>
                    <a:pt x="108450" y="84027"/>
                  </a:lnTo>
                  <a:lnTo>
                    <a:pt x="107166" y="83661"/>
                  </a:lnTo>
                  <a:lnTo>
                    <a:pt x="105688" y="83372"/>
                  </a:lnTo>
                  <a:lnTo>
                    <a:pt x="104111" y="83077"/>
                  </a:lnTo>
                  <a:lnTo>
                    <a:pt x="102827" y="83077"/>
                  </a:lnTo>
                  <a:lnTo>
                    <a:pt x="101250" y="83077"/>
                  </a:lnTo>
                  <a:lnTo>
                    <a:pt x="99966" y="83372"/>
                  </a:lnTo>
                  <a:lnTo>
                    <a:pt x="98683" y="83805"/>
                  </a:lnTo>
                  <a:lnTo>
                    <a:pt x="97500" y="84316"/>
                  </a:lnTo>
                  <a:lnTo>
                    <a:pt x="96511" y="85044"/>
                  </a:lnTo>
                  <a:lnTo>
                    <a:pt x="95422" y="85700"/>
                  </a:lnTo>
                  <a:lnTo>
                    <a:pt x="94044" y="86427"/>
                  </a:lnTo>
                  <a:lnTo>
                    <a:pt x="92561" y="86866"/>
                  </a:lnTo>
                  <a:lnTo>
                    <a:pt x="90883" y="87155"/>
                  </a:lnTo>
                  <a:lnTo>
                    <a:pt x="89011" y="87305"/>
                  </a:lnTo>
                  <a:lnTo>
                    <a:pt x="87038" y="87155"/>
                  </a:lnTo>
                  <a:lnTo>
                    <a:pt x="84966" y="87011"/>
                  </a:lnTo>
                  <a:lnTo>
                    <a:pt x="83088" y="86572"/>
                  </a:lnTo>
                  <a:lnTo>
                    <a:pt x="81216" y="85994"/>
                  </a:lnTo>
                  <a:lnTo>
                    <a:pt x="79338" y="85188"/>
                  </a:lnTo>
                  <a:lnTo>
                    <a:pt x="77561" y="84316"/>
                  </a:lnTo>
                  <a:lnTo>
                    <a:pt x="76083" y="83227"/>
                  </a:lnTo>
                  <a:lnTo>
                    <a:pt x="75488" y="82500"/>
                  </a:lnTo>
                  <a:lnTo>
                    <a:pt x="74900" y="81844"/>
                  </a:lnTo>
                  <a:lnTo>
                    <a:pt x="74405" y="81111"/>
                  </a:lnTo>
                  <a:lnTo>
                    <a:pt x="74011" y="80311"/>
                  </a:lnTo>
                  <a:lnTo>
                    <a:pt x="73616" y="79438"/>
                  </a:lnTo>
                  <a:lnTo>
                    <a:pt x="73416" y="78638"/>
                  </a:lnTo>
                  <a:lnTo>
                    <a:pt x="73222" y="77616"/>
                  </a:lnTo>
                  <a:lnTo>
                    <a:pt x="73222" y="76672"/>
                  </a:lnTo>
                  <a:lnTo>
                    <a:pt x="73222" y="75505"/>
                  </a:lnTo>
                  <a:lnTo>
                    <a:pt x="73416" y="74416"/>
                  </a:lnTo>
                  <a:lnTo>
                    <a:pt x="73616" y="73322"/>
                  </a:lnTo>
                  <a:lnTo>
                    <a:pt x="74011" y="72305"/>
                  </a:lnTo>
                  <a:lnTo>
                    <a:pt x="74405" y="71500"/>
                  </a:lnTo>
                  <a:lnTo>
                    <a:pt x="74900" y="70627"/>
                  </a:lnTo>
                  <a:lnTo>
                    <a:pt x="75488" y="69827"/>
                  </a:lnTo>
                  <a:lnTo>
                    <a:pt x="76277" y="69100"/>
                  </a:lnTo>
                  <a:lnTo>
                    <a:pt x="77761" y="67861"/>
                  </a:lnTo>
                  <a:lnTo>
                    <a:pt x="79633" y="66694"/>
                  </a:lnTo>
                  <a:lnTo>
                    <a:pt x="81611" y="65894"/>
                  </a:lnTo>
                  <a:lnTo>
                    <a:pt x="83683" y="65311"/>
                  </a:lnTo>
                  <a:lnTo>
                    <a:pt x="85755" y="64877"/>
                  </a:lnTo>
                  <a:lnTo>
                    <a:pt x="87827" y="64655"/>
                  </a:lnTo>
                  <a:lnTo>
                    <a:pt x="89900" y="64655"/>
                  </a:lnTo>
                  <a:lnTo>
                    <a:pt x="91972" y="64877"/>
                  </a:lnTo>
                  <a:lnTo>
                    <a:pt x="93944" y="65166"/>
                  </a:lnTo>
                  <a:lnTo>
                    <a:pt x="95822" y="65750"/>
                  </a:lnTo>
                  <a:lnTo>
                    <a:pt x="97300" y="66477"/>
                  </a:lnTo>
                  <a:lnTo>
                    <a:pt x="98683" y="67277"/>
                  </a:lnTo>
                  <a:lnTo>
                    <a:pt x="99372" y="67861"/>
                  </a:lnTo>
                  <a:lnTo>
                    <a:pt x="100361" y="68372"/>
                  </a:lnTo>
                  <a:lnTo>
                    <a:pt x="101444" y="68955"/>
                  </a:lnTo>
                  <a:lnTo>
                    <a:pt x="102433" y="69244"/>
                  </a:lnTo>
                  <a:lnTo>
                    <a:pt x="103716" y="69683"/>
                  </a:lnTo>
                  <a:lnTo>
                    <a:pt x="104900" y="69827"/>
                  </a:lnTo>
                  <a:lnTo>
                    <a:pt x="106183" y="69972"/>
                  </a:lnTo>
                  <a:lnTo>
                    <a:pt x="107561" y="70044"/>
                  </a:lnTo>
                  <a:lnTo>
                    <a:pt x="108844" y="70044"/>
                  </a:lnTo>
                  <a:lnTo>
                    <a:pt x="110227" y="69972"/>
                  </a:lnTo>
                  <a:lnTo>
                    <a:pt x="111511" y="69683"/>
                  </a:lnTo>
                  <a:lnTo>
                    <a:pt x="112894" y="69388"/>
                  </a:lnTo>
                  <a:lnTo>
                    <a:pt x="114172" y="69100"/>
                  </a:lnTo>
                  <a:lnTo>
                    <a:pt x="115555" y="68516"/>
                  </a:lnTo>
                  <a:lnTo>
                    <a:pt x="116644" y="68005"/>
                  </a:lnTo>
                  <a:lnTo>
                    <a:pt x="118022" y="67277"/>
                  </a:lnTo>
                  <a:lnTo>
                    <a:pt x="118322" y="66844"/>
                  </a:lnTo>
                  <a:lnTo>
                    <a:pt x="118911" y="66477"/>
                  </a:lnTo>
                  <a:lnTo>
                    <a:pt x="119305" y="65894"/>
                  </a:lnTo>
                  <a:lnTo>
                    <a:pt x="119505" y="65166"/>
                  </a:lnTo>
                  <a:lnTo>
                    <a:pt x="120094" y="63783"/>
                  </a:lnTo>
                  <a:lnTo>
                    <a:pt x="120294" y="62111"/>
                  </a:lnTo>
                  <a:lnTo>
                    <a:pt x="120294" y="60144"/>
                  </a:lnTo>
                  <a:lnTo>
                    <a:pt x="120294" y="58177"/>
                  </a:lnTo>
                  <a:lnTo>
                    <a:pt x="119900" y="56066"/>
                  </a:lnTo>
                  <a:lnTo>
                    <a:pt x="119505" y="54027"/>
                  </a:lnTo>
                  <a:lnTo>
                    <a:pt x="118322" y="49511"/>
                  </a:lnTo>
                  <a:lnTo>
                    <a:pt x="117038" y="45505"/>
                  </a:lnTo>
                  <a:lnTo>
                    <a:pt x="115555" y="41866"/>
                  </a:lnTo>
                  <a:lnTo>
                    <a:pt x="114172" y="39027"/>
                  </a:lnTo>
                  <a:lnTo>
                    <a:pt x="111116" y="39461"/>
                  </a:lnTo>
                  <a:lnTo>
                    <a:pt x="107955" y="39755"/>
                  </a:lnTo>
                  <a:lnTo>
                    <a:pt x="104700" y="40044"/>
                  </a:lnTo>
                  <a:lnTo>
                    <a:pt x="101250" y="40044"/>
                  </a:lnTo>
                  <a:lnTo>
                    <a:pt x="98088" y="40044"/>
                  </a:lnTo>
                  <a:lnTo>
                    <a:pt x="94833" y="39900"/>
                  </a:lnTo>
                  <a:lnTo>
                    <a:pt x="91577" y="39755"/>
                  </a:lnTo>
                  <a:lnTo>
                    <a:pt x="88811" y="39461"/>
                  </a:lnTo>
                  <a:lnTo>
                    <a:pt x="83288" y="38883"/>
                  </a:lnTo>
                  <a:lnTo>
                    <a:pt x="78944" y="38372"/>
                  </a:lnTo>
                  <a:lnTo>
                    <a:pt x="76083" y="37933"/>
                  </a:lnTo>
                  <a:lnTo>
                    <a:pt x="75094" y="37788"/>
                  </a:lnTo>
                  <a:lnTo>
                    <a:pt x="72627" y="36916"/>
                  </a:lnTo>
                  <a:lnTo>
                    <a:pt x="70555" y="35966"/>
                  </a:lnTo>
                  <a:lnTo>
                    <a:pt x="68683" y="35022"/>
                  </a:lnTo>
                  <a:lnTo>
                    <a:pt x="67400" y="33855"/>
                  </a:lnTo>
                  <a:lnTo>
                    <a:pt x="66216" y="32616"/>
                  </a:lnTo>
                  <a:lnTo>
                    <a:pt x="65422" y="31383"/>
                  </a:lnTo>
                  <a:lnTo>
                    <a:pt x="64933" y="30072"/>
                  </a:lnTo>
                  <a:lnTo>
                    <a:pt x="64538" y="28833"/>
                  </a:lnTo>
                  <a:lnTo>
                    <a:pt x="64538" y="27450"/>
                  </a:lnTo>
                  <a:lnTo>
                    <a:pt x="64733" y="26211"/>
                  </a:lnTo>
                  <a:lnTo>
                    <a:pt x="65127" y="24900"/>
                  </a:lnTo>
                  <a:lnTo>
                    <a:pt x="65622" y="23805"/>
                  </a:lnTo>
                  <a:lnTo>
                    <a:pt x="66216" y="22716"/>
                  </a:lnTo>
                  <a:lnTo>
                    <a:pt x="67200" y="21694"/>
                  </a:lnTo>
                  <a:lnTo>
                    <a:pt x="68288" y="20750"/>
                  </a:lnTo>
                  <a:lnTo>
                    <a:pt x="69472" y="20022"/>
                  </a:lnTo>
                  <a:lnTo>
                    <a:pt x="70555" y="19222"/>
                  </a:lnTo>
                  <a:lnTo>
                    <a:pt x="71544" y="18055"/>
                  </a:lnTo>
                  <a:lnTo>
                    <a:pt x="72433" y="16816"/>
                  </a:lnTo>
                  <a:lnTo>
                    <a:pt x="73222" y="15288"/>
                  </a:lnTo>
                  <a:lnTo>
                    <a:pt x="73811" y="13761"/>
                  </a:lnTo>
                  <a:lnTo>
                    <a:pt x="74011" y="12083"/>
                  </a:lnTo>
                  <a:lnTo>
                    <a:pt x="74205" y="10411"/>
                  </a:lnTo>
                  <a:lnTo>
                    <a:pt x="73811" y="8733"/>
                  </a:lnTo>
                  <a:lnTo>
                    <a:pt x="73222" y="7061"/>
                  </a:lnTo>
                  <a:lnTo>
                    <a:pt x="72433" y="5461"/>
                  </a:lnTo>
                  <a:lnTo>
                    <a:pt x="71938" y="4805"/>
                  </a:lnTo>
                  <a:lnTo>
                    <a:pt x="71150" y="4072"/>
                  </a:lnTo>
                  <a:lnTo>
                    <a:pt x="70361" y="3422"/>
                  </a:lnTo>
                  <a:lnTo>
                    <a:pt x="69472" y="2838"/>
                  </a:lnTo>
                  <a:lnTo>
                    <a:pt x="68483" y="2255"/>
                  </a:lnTo>
                  <a:lnTo>
                    <a:pt x="67400" y="1744"/>
                  </a:lnTo>
                  <a:lnTo>
                    <a:pt x="66016" y="1305"/>
                  </a:lnTo>
                  <a:lnTo>
                    <a:pt x="64733" y="1016"/>
                  </a:lnTo>
                  <a:lnTo>
                    <a:pt x="63155" y="577"/>
                  </a:lnTo>
                  <a:lnTo>
                    <a:pt x="61672" y="433"/>
                  </a:lnTo>
                  <a:lnTo>
                    <a:pt x="60000" y="288"/>
                  </a:lnTo>
                  <a:lnTo>
                    <a:pt x="58022" y="288"/>
                  </a:lnTo>
                  <a:lnTo>
                    <a:pt x="56344" y="288"/>
                  </a:lnTo>
                  <a:lnTo>
                    <a:pt x="54666" y="433"/>
                  </a:lnTo>
                  <a:lnTo>
                    <a:pt x="53188" y="577"/>
                  </a:lnTo>
                  <a:lnTo>
                    <a:pt x="51805" y="872"/>
                  </a:lnTo>
                  <a:lnTo>
                    <a:pt x="50522" y="1161"/>
                  </a:lnTo>
                  <a:lnTo>
                    <a:pt x="49144" y="1455"/>
                  </a:lnTo>
                  <a:lnTo>
                    <a:pt x="48055" y="1888"/>
                  </a:lnTo>
                  <a:lnTo>
                    <a:pt x="46872" y="2400"/>
                  </a:lnTo>
                  <a:lnTo>
                    <a:pt x="45983" y="2838"/>
                  </a:lnTo>
                  <a:lnTo>
                    <a:pt x="45000" y="3422"/>
                  </a:lnTo>
                  <a:lnTo>
                    <a:pt x="44205" y="3927"/>
                  </a:lnTo>
                  <a:lnTo>
                    <a:pt x="43516" y="4655"/>
                  </a:lnTo>
                  <a:lnTo>
                    <a:pt x="42333" y="5894"/>
                  </a:lnTo>
                  <a:lnTo>
                    <a:pt x="41344" y="7422"/>
                  </a:lnTo>
                  <a:lnTo>
                    <a:pt x="40850" y="8883"/>
                  </a:lnTo>
                  <a:lnTo>
                    <a:pt x="40655" y="10555"/>
                  </a:lnTo>
                  <a:lnTo>
                    <a:pt x="40655" y="12083"/>
                  </a:lnTo>
                  <a:lnTo>
                    <a:pt x="40850" y="13611"/>
                  </a:lnTo>
                  <a:lnTo>
                    <a:pt x="41344" y="15144"/>
                  </a:lnTo>
                  <a:lnTo>
                    <a:pt x="42333" y="16527"/>
                  </a:lnTo>
                  <a:lnTo>
                    <a:pt x="43516" y="17766"/>
                  </a:lnTo>
                  <a:lnTo>
                    <a:pt x="44800" y="19072"/>
                  </a:lnTo>
                  <a:lnTo>
                    <a:pt x="46083" y="20166"/>
                  </a:lnTo>
                  <a:lnTo>
                    <a:pt x="47266" y="21405"/>
                  </a:lnTo>
                  <a:lnTo>
                    <a:pt x="48255" y="22716"/>
                  </a:lnTo>
                  <a:lnTo>
                    <a:pt x="48750" y="23955"/>
                  </a:lnTo>
                  <a:lnTo>
                    <a:pt x="49144" y="25338"/>
                  </a:lnTo>
                  <a:lnTo>
                    <a:pt x="49144" y="26722"/>
                  </a:lnTo>
                  <a:lnTo>
                    <a:pt x="48944" y="28105"/>
                  </a:lnTo>
                  <a:lnTo>
                    <a:pt x="48450" y="29416"/>
                  </a:lnTo>
                  <a:lnTo>
                    <a:pt x="47661" y="30800"/>
                  </a:lnTo>
                  <a:lnTo>
                    <a:pt x="46477" y="32033"/>
                  </a:lnTo>
                  <a:lnTo>
                    <a:pt x="45194" y="33200"/>
                  </a:lnTo>
                  <a:lnTo>
                    <a:pt x="43516" y="34438"/>
                  </a:lnTo>
                  <a:lnTo>
                    <a:pt x="41544" y="35383"/>
                  </a:lnTo>
                  <a:lnTo>
                    <a:pt x="39272" y="36261"/>
                  </a:lnTo>
                  <a:lnTo>
                    <a:pt x="36611" y="37061"/>
                  </a:lnTo>
                  <a:lnTo>
                    <a:pt x="33844" y="37788"/>
                  </a:lnTo>
                  <a:lnTo>
                    <a:pt x="31577" y="37788"/>
                  </a:lnTo>
                  <a:lnTo>
                    <a:pt x="28516" y="37788"/>
                  </a:lnTo>
                  <a:lnTo>
                    <a:pt x="25261" y="37788"/>
                  </a:lnTo>
                  <a:lnTo>
                    <a:pt x="21511" y="37788"/>
                  </a:lnTo>
                  <a:lnTo>
                    <a:pt x="17466" y="37788"/>
                  </a:lnTo>
                  <a:lnTo>
                    <a:pt x="13122" y="37788"/>
                  </a:lnTo>
                  <a:lnTo>
                    <a:pt x="8583" y="37788"/>
                  </a:lnTo>
                  <a:lnTo>
                    <a:pt x="3844" y="37788"/>
                  </a:lnTo>
                  <a:lnTo>
                    <a:pt x="3255" y="40188"/>
                  </a:lnTo>
                  <a:lnTo>
                    <a:pt x="2561" y="43538"/>
                  </a:lnTo>
                  <a:lnTo>
                    <a:pt x="1972" y="47183"/>
                  </a:lnTo>
                  <a:lnTo>
                    <a:pt x="1377" y="51038"/>
                  </a:lnTo>
                  <a:lnTo>
                    <a:pt x="788" y="54827"/>
                  </a:lnTo>
                  <a:lnTo>
                    <a:pt x="588" y="58322"/>
                  </a:lnTo>
                  <a:lnTo>
                    <a:pt x="588" y="61016"/>
                  </a:lnTo>
                  <a:lnTo>
                    <a:pt x="588" y="62838"/>
                  </a:lnTo>
                  <a:lnTo>
                    <a:pt x="1183" y="63783"/>
                  </a:lnTo>
                  <a:lnTo>
                    <a:pt x="1772" y="64727"/>
                  </a:lnTo>
                  <a:lnTo>
                    <a:pt x="2761" y="65461"/>
                  </a:lnTo>
                  <a:lnTo>
                    <a:pt x="3844" y="66188"/>
                  </a:lnTo>
                  <a:lnTo>
                    <a:pt x="5227" y="66844"/>
                  </a:lnTo>
                  <a:lnTo>
                    <a:pt x="6705" y="67277"/>
                  </a:lnTo>
                  <a:lnTo>
                    <a:pt x="8383" y="67716"/>
                  </a:lnTo>
                  <a:lnTo>
                    <a:pt x="9966" y="68005"/>
                  </a:lnTo>
                  <a:lnTo>
                    <a:pt x="11838" y="68150"/>
                  </a:lnTo>
                  <a:lnTo>
                    <a:pt x="13516" y="68227"/>
                  </a:lnTo>
                  <a:lnTo>
                    <a:pt x="15194" y="68150"/>
                  </a:lnTo>
                  <a:lnTo>
                    <a:pt x="16972" y="68005"/>
                  </a:lnTo>
                  <a:lnTo>
                    <a:pt x="18650" y="67716"/>
                  </a:lnTo>
                  <a:lnTo>
                    <a:pt x="20127" y="67133"/>
                  </a:lnTo>
                  <a:lnTo>
                    <a:pt x="21511" y="66550"/>
                  </a:lnTo>
                  <a:lnTo>
                    <a:pt x="22794" y="65894"/>
                  </a:lnTo>
                  <a:lnTo>
                    <a:pt x="23977" y="65022"/>
                  </a:lnTo>
                  <a:lnTo>
                    <a:pt x="25455" y="64511"/>
                  </a:lnTo>
                  <a:lnTo>
                    <a:pt x="26938" y="64072"/>
                  </a:lnTo>
                  <a:lnTo>
                    <a:pt x="28716" y="63927"/>
                  </a:lnTo>
                  <a:lnTo>
                    <a:pt x="30588" y="63783"/>
                  </a:lnTo>
                  <a:lnTo>
                    <a:pt x="32266" y="63927"/>
                  </a:lnTo>
                  <a:lnTo>
                    <a:pt x="34144" y="64222"/>
                  </a:lnTo>
                  <a:lnTo>
                    <a:pt x="36116" y="64727"/>
                  </a:lnTo>
                  <a:lnTo>
                    <a:pt x="37794" y="65461"/>
                  </a:lnTo>
                  <a:lnTo>
                    <a:pt x="39472" y="66333"/>
                  </a:lnTo>
                  <a:lnTo>
                    <a:pt x="40850" y="67277"/>
                  </a:lnTo>
                  <a:lnTo>
                    <a:pt x="42133" y="68516"/>
                  </a:lnTo>
                  <a:lnTo>
                    <a:pt x="43322" y="69972"/>
                  </a:lnTo>
                  <a:lnTo>
                    <a:pt x="44011" y="71500"/>
                  </a:lnTo>
                  <a:lnTo>
                    <a:pt x="44600" y="73322"/>
                  </a:lnTo>
                  <a:lnTo>
                    <a:pt x="44800" y="75144"/>
                  </a:lnTo>
                  <a:lnTo>
                    <a:pt x="44600" y="76527"/>
                  </a:lnTo>
                  <a:lnTo>
                    <a:pt x="44011" y="77766"/>
                  </a:lnTo>
                  <a:lnTo>
                    <a:pt x="43322" y="79000"/>
                  </a:lnTo>
                  <a:lnTo>
                    <a:pt x="42133" y="80022"/>
                  </a:lnTo>
                  <a:lnTo>
                    <a:pt x="40850" y="80966"/>
                  </a:lnTo>
                  <a:lnTo>
                    <a:pt x="39472" y="81844"/>
                  </a:lnTo>
                  <a:lnTo>
                    <a:pt x="37794" y="82500"/>
                  </a:lnTo>
                  <a:lnTo>
                    <a:pt x="36116" y="83077"/>
                  </a:lnTo>
                  <a:lnTo>
                    <a:pt x="34144" y="83516"/>
                  </a:lnTo>
                  <a:lnTo>
                    <a:pt x="32266" y="83805"/>
                  </a:lnTo>
                  <a:lnTo>
                    <a:pt x="30588" y="83805"/>
                  </a:lnTo>
                  <a:lnTo>
                    <a:pt x="28716" y="83661"/>
                  </a:lnTo>
                  <a:lnTo>
                    <a:pt x="26938" y="83372"/>
                  </a:lnTo>
                  <a:lnTo>
                    <a:pt x="25455" y="82788"/>
                  </a:lnTo>
                  <a:lnTo>
                    <a:pt x="23977" y="82133"/>
                  </a:lnTo>
                  <a:lnTo>
                    <a:pt x="22794" y="81111"/>
                  </a:lnTo>
                  <a:lnTo>
                    <a:pt x="21705" y="80166"/>
                  </a:lnTo>
                  <a:lnTo>
                    <a:pt x="20327" y="79438"/>
                  </a:lnTo>
                  <a:lnTo>
                    <a:pt x="19044" y="78855"/>
                  </a:lnTo>
                  <a:lnTo>
                    <a:pt x="17661" y="78494"/>
                  </a:lnTo>
                  <a:lnTo>
                    <a:pt x="16183" y="78344"/>
                  </a:lnTo>
                  <a:lnTo>
                    <a:pt x="14700" y="78344"/>
                  </a:lnTo>
                  <a:lnTo>
                    <a:pt x="13122" y="78494"/>
                  </a:lnTo>
                  <a:lnTo>
                    <a:pt x="11644" y="78711"/>
                  </a:lnTo>
                  <a:lnTo>
                    <a:pt x="10061" y="79294"/>
                  </a:lnTo>
                  <a:lnTo>
                    <a:pt x="8583" y="79877"/>
                  </a:lnTo>
                  <a:lnTo>
                    <a:pt x="7300" y="80533"/>
                  </a:lnTo>
                  <a:lnTo>
                    <a:pt x="5916" y="81405"/>
                  </a:lnTo>
                  <a:lnTo>
                    <a:pt x="4833" y="82205"/>
                  </a:lnTo>
                  <a:lnTo>
                    <a:pt x="3650" y="83227"/>
                  </a:lnTo>
                  <a:lnTo>
                    <a:pt x="2761" y="84316"/>
                  </a:lnTo>
                  <a:lnTo>
                    <a:pt x="2166" y="85627"/>
                  </a:lnTo>
                  <a:lnTo>
                    <a:pt x="1577" y="86866"/>
                  </a:lnTo>
                  <a:lnTo>
                    <a:pt x="1377" y="88394"/>
                  </a:lnTo>
                  <a:lnTo>
                    <a:pt x="1577" y="90216"/>
                  </a:lnTo>
                  <a:lnTo>
                    <a:pt x="1772" y="92033"/>
                  </a:lnTo>
                  <a:lnTo>
                    <a:pt x="2761" y="96333"/>
                  </a:lnTo>
                  <a:lnTo>
                    <a:pt x="3844" y="100844"/>
                  </a:lnTo>
                  <a:lnTo>
                    <a:pt x="4438" y="103105"/>
                  </a:lnTo>
                  <a:lnTo>
                    <a:pt x="5027" y="105433"/>
                  </a:lnTo>
                  <a:lnTo>
                    <a:pt x="5327" y="107688"/>
                  </a:lnTo>
                  <a:lnTo>
                    <a:pt x="5522" y="109950"/>
                  </a:lnTo>
                  <a:lnTo>
                    <a:pt x="5522" y="111844"/>
                  </a:lnTo>
                  <a:lnTo>
                    <a:pt x="5327" y="113805"/>
                  </a:lnTo>
                  <a:lnTo>
                    <a:pt x="5227" y="114827"/>
                  </a:lnTo>
                  <a:lnTo>
                    <a:pt x="4833" y="115627"/>
                  </a:lnTo>
                  <a:lnTo>
                    <a:pt x="4438" y="116500"/>
                  </a:lnTo>
                  <a:lnTo>
                    <a:pt x="3844" y="117155"/>
                  </a:lnTo>
                  <a:lnTo>
                    <a:pt x="8188" y="116650"/>
                  </a:lnTo>
                  <a:lnTo>
                    <a:pt x="12727" y="115922"/>
                  </a:lnTo>
                  <a:lnTo>
                    <a:pt x="17266" y="115483"/>
                  </a:lnTo>
                  <a:lnTo>
                    <a:pt x="21705" y="115116"/>
                  </a:lnTo>
                  <a:lnTo>
                    <a:pt x="25850" y="114972"/>
                  </a:lnTo>
                  <a:lnTo>
                    <a:pt x="29800" y="114972"/>
                  </a:lnTo>
                  <a:lnTo>
                    <a:pt x="31672" y="115116"/>
                  </a:lnTo>
                  <a:lnTo>
                    <a:pt x="33650" y="115338"/>
                  </a:lnTo>
                  <a:lnTo>
                    <a:pt x="35127" y="115627"/>
                  </a:lnTo>
                  <a:lnTo>
                    <a:pt x="36805" y="116066"/>
                  </a:lnTo>
                  <a:close/>
                </a:path>
              </a:pathLst>
            </a:custGeom>
            <a:solidFill>
              <a:srgbClr val="FFBE7D"/>
            </a:solidFill>
            <a:ln w="2857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59" name="Shape 259"/>
            <p:cNvSpPr/>
            <p:nvPr/>
          </p:nvSpPr>
          <p:spPr>
            <a:xfrm>
              <a:off x="4572000" y="2755900"/>
              <a:ext cx="2822575" cy="2189162"/>
            </a:xfrm>
            <a:custGeom>
              <a:avLst/>
              <a:gdLst/>
              <a:ahLst/>
              <a:cxnLst/>
              <a:rect l="0" t="0" r="0" b="0"/>
              <a:pathLst>
                <a:path w="120000" h="120000" extrusionOk="0">
                  <a:moveTo>
                    <a:pt x="23594" y="68633"/>
                  </a:moveTo>
                  <a:lnTo>
                    <a:pt x="22966" y="69266"/>
                  </a:lnTo>
                  <a:lnTo>
                    <a:pt x="22277" y="69894"/>
                  </a:lnTo>
                  <a:lnTo>
                    <a:pt x="21650" y="70205"/>
                  </a:lnTo>
                  <a:lnTo>
                    <a:pt x="20961" y="70522"/>
                  </a:lnTo>
                  <a:lnTo>
                    <a:pt x="20205" y="70522"/>
                  </a:lnTo>
                  <a:lnTo>
                    <a:pt x="19577" y="70522"/>
                  </a:lnTo>
                  <a:lnTo>
                    <a:pt x="18888" y="70361"/>
                  </a:lnTo>
                  <a:lnTo>
                    <a:pt x="18261" y="70050"/>
                  </a:lnTo>
                  <a:lnTo>
                    <a:pt x="16816" y="69422"/>
                  </a:lnTo>
                  <a:lnTo>
                    <a:pt x="15500" y="68555"/>
                  </a:lnTo>
                  <a:lnTo>
                    <a:pt x="14055" y="67455"/>
                  </a:lnTo>
                  <a:lnTo>
                    <a:pt x="12738" y="66594"/>
                  </a:lnTo>
                  <a:lnTo>
                    <a:pt x="11294" y="65650"/>
                  </a:lnTo>
                  <a:lnTo>
                    <a:pt x="9850" y="64866"/>
                  </a:lnTo>
                  <a:lnTo>
                    <a:pt x="9100" y="64788"/>
                  </a:lnTo>
                  <a:lnTo>
                    <a:pt x="8405" y="64633"/>
                  </a:lnTo>
                  <a:lnTo>
                    <a:pt x="7655" y="64633"/>
                  </a:lnTo>
                  <a:lnTo>
                    <a:pt x="6961" y="64633"/>
                  </a:lnTo>
                  <a:lnTo>
                    <a:pt x="6211" y="64788"/>
                  </a:lnTo>
                  <a:lnTo>
                    <a:pt x="5394" y="65177"/>
                  </a:lnTo>
                  <a:lnTo>
                    <a:pt x="4638" y="65650"/>
                  </a:lnTo>
                  <a:lnTo>
                    <a:pt x="3950" y="66438"/>
                  </a:lnTo>
                  <a:lnTo>
                    <a:pt x="3072" y="67144"/>
                  </a:lnTo>
                  <a:lnTo>
                    <a:pt x="2383" y="68244"/>
                  </a:lnTo>
                  <a:lnTo>
                    <a:pt x="1505" y="69577"/>
                  </a:lnTo>
                  <a:lnTo>
                    <a:pt x="811" y="71072"/>
                  </a:lnTo>
                  <a:lnTo>
                    <a:pt x="438" y="72011"/>
                  </a:lnTo>
                  <a:lnTo>
                    <a:pt x="183" y="73033"/>
                  </a:lnTo>
                  <a:lnTo>
                    <a:pt x="61" y="74366"/>
                  </a:lnTo>
                  <a:lnTo>
                    <a:pt x="61" y="75783"/>
                  </a:lnTo>
                  <a:lnTo>
                    <a:pt x="183" y="77116"/>
                  </a:lnTo>
                  <a:lnTo>
                    <a:pt x="561" y="78611"/>
                  </a:lnTo>
                  <a:lnTo>
                    <a:pt x="1066" y="80022"/>
                  </a:lnTo>
                  <a:lnTo>
                    <a:pt x="1627" y="81361"/>
                  </a:lnTo>
                  <a:lnTo>
                    <a:pt x="2505" y="82538"/>
                  </a:lnTo>
                  <a:lnTo>
                    <a:pt x="3450" y="83633"/>
                  </a:lnTo>
                  <a:lnTo>
                    <a:pt x="4077" y="84027"/>
                  </a:lnTo>
                  <a:lnTo>
                    <a:pt x="4638" y="84500"/>
                  </a:lnTo>
                  <a:lnTo>
                    <a:pt x="5266" y="84816"/>
                  </a:lnTo>
                  <a:lnTo>
                    <a:pt x="6022" y="85127"/>
                  </a:lnTo>
                  <a:lnTo>
                    <a:pt x="6711" y="85283"/>
                  </a:lnTo>
                  <a:lnTo>
                    <a:pt x="7527" y="85444"/>
                  </a:lnTo>
                  <a:lnTo>
                    <a:pt x="8405" y="85444"/>
                  </a:lnTo>
                  <a:lnTo>
                    <a:pt x="9350" y="85444"/>
                  </a:lnTo>
                  <a:lnTo>
                    <a:pt x="10355" y="85283"/>
                  </a:lnTo>
                  <a:lnTo>
                    <a:pt x="11294" y="85127"/>
                  </a:lnTo>
                  <a:lnTo>
                    <a:pt x="12361" y="84655"/>
                  </a:lnTo>
                  <a:lnTo>
                    <a:pt x="13488" y="84183"/>
                  </a:lnTo>
                  <a:lnTo>
                    <a:pt x="15250" y="83477"/>
                  </a:lnTo>
                  <a:lnTo>
                    <a:pt x="16694" y="82850"/>
                  </a:lnTo>
                  <a:lnTo>
                    <a:pt x="18133" y="82377"/>
                  </a:lnTo>
                  <a:lnTo>
                    <a:pt x="19516" y="82222"/>
                  </a:lnTo>
                  <a:lnTo>
                    <a:pt x="20083" y="82377"/>
                  </a:lnTo>
                  <a:lnTo>
                    <a:pt x="20711" y="82538"/>
                  </a:lnTo>
                  <a:lnTo>
                    <a:pt x="21150" y="82850"/>
                  </a:lnTo>
                  <a:lnTo>
                    <a:pt x="21777" y="83322"/>
                  </a:lnTo>
                  <a:lnTo>
                    <a:pt x="22277" y="83872"/>
                  </a:lnTo>
                  <a:lnTo>
                    <a:pt x="22716" y="84655"/>
                  </a:lnTo>
                  <a:lnTo>
                    <a:pt x="23216" y="85600"/>
                  </a:lnTo>
                  <a:lnTo>
                    <a:pt x="23594" y="86777"/>
                  </a:lnTo>
                  <a:lnTo>
                    <a:pt x="24033" y="88111"/>
                  </a:lnTo>
                  <a:lnTo>
                    <a:pt x="24411" y="89605"/>
                  </a:lnTo>
                  <a:lnTo>
                    <a:pt x="24661" y="91333"/>
                  </a:lnTo>
                  <a:lnTo>
                    <a:pt x="25038" y="92983"/>
                  </a:lnTo>
                  <a:lnTo>
                    <a:pt x="25288" y="94944"/>
                  </a:lnTo>
                  <a:lnTo>
                    <a:pt x="25416" y="96905"/>
                  </a:lnTo>
                  <a:lnTo>
                    <a:pt x="25477" y="99027"/>
                  </a:lnTo>
                  <a:lnTo>
                    <a:pt x="25477" y="101072"/>
                  </a:lnTo>
                  <a:lnTo>
                    <a:pt x="25477" y="103188"/>
                  </a:lnTo>
                  <a:lnTo>
                    <a:pt x="25477" y="105466"/>
                  </a:lnTo>
                  <a:lnTo>
                    <a:pt x="25288" y="107588"/>
                  </a:lnTo>
                  <a:lnTo>
                    <a:pt x="25038" y="109711"/>
                  </a:lnTo>
                  <a:lnTo>
                    <a:pt x="24788" y="111827"/>
                  </a:lnTo>
                  <a:lnTo>
                    <a:pt x="24283" y="113794"/>
                  </a:lnTo>
                  <a:lnTo>
                    <a:pt x="23844" y="115755"/>
                  </a:lnTo>
                  <a:lnTo>
                    <a:pt x="23344" y="117561"/>
                  </a:lnTo>
                  <a:lnTo>
                    <a:pt x="26355" y="117561"/>
                  </a:lnTo>
                  <a:lnTo>
                    <a:pt x="29244" y="117561"/>
                  </a:lnTo>
                  <a:lnTo>
                    <a:pt x="32133" y="117561"/>
                  </a:lnTo>
                  <a:lnTo>
                    <a:pt x="34638" y="117561"/>
                  </a:lnTo>
                  <a:lnTo>
                    <a:pt x="37088" y="117561"/>
                  </a:lnTo>
                  <a:lnTo>
                    <a:pt x="39222" y="117561"/>
                  </a:lnTo>
                  <a:lnTo>
                    <a:pt x="41166" y="117561"/>
                  </a:lnTo>
                  <a:lnTo>
                    <a:pt x="42611" y="117561"/>
                  </a:lnTo>
                  <a:lnTo>
                    <a:pt x="44555" y="116777"/>
                  </a:lnTo>
                  <a:lnTo>
                    <a:pt x="46127" y="116072"/>
                  </a:lnTo>
                  <a:lnTo>
                    <a:pt x="47572" y="114972"/>
                  </a:lnTo>
                  <a:lnTo>
                    <a:pt x="48888" y="113950"/>
                  </a:lnTo>
                  <a:lnTo>
                    <a:pt x="49827" y="112694"/>
                  </a:lnTo>
                  <a:lnTo>
                    <a:pt x="50833" y="111361"/>
                  </a:lnTo>
                  <a:lnTo>
                    <a:pt x="51400" y="110022"/>
                  </a:lnTo>
                  <a:lnTo>
                    <a:pt x="51900" y="108611"/>
                  </a:lnTo>
                  <a:lnTo>
                    <a:pt x="52277" y="107116"/>
                  </a:lnTo>
                  <a:lnTo>
                    <a:pt x="52405" y="105627"/>
                  </a:lnTo>
                  <a:lnTo>
                    <a:pt x="52405" y="104133"/>
                  </a:lnTo>
                  <a:lnTo>
                    <a:pt x="52150" y="102800"/>
                  </a:lnTo>
                  <a:lnTo>
                    <a:pt x="51777" y="101227"/>
                  </a:lnTo>
                  <a:lnTo>
                    <a:pt x="51150" y="99894"/>
                  </a:lnTo>
                  <a:lnTo>
                    <a:pt x="50583" y="98555"/>
                  </a:lnTo>
                  <a:lnTo>
                    <a:pt x="49577" y="97300"/>
                  </a:lnTo>
                  <a:lnTo>
                    <a:pt x="48761" y="95966"/>
                  </a:lnTo>
                  <a:lnTo>
                    <a:pt x="48011" y="94633"/>
                  </a:lnTo>
                  <a:lnTo>
                    <a:pt x="47572" y="93138"/>
                  </a:lnTo>
                  <a:lnTo>
                    <a:pt x="47066" y="91488"/>
                  </a:lnTo>
                  <a:lnTo>
                    <a:pt x="46944" y="89761"/>
                  </a:lnTo>
                  <a:lnTo>
                    <a:pt x="46944" y="88111"/>
                  </a:lnTo>
                  <a:lnTo>
                    <a:pt x="47066" y="86461"/>
                  </a:lnTo>
                  <a:lnTo>
                    <a:pt x="47444" y="84816"/>
                  </a:lnTo>
                  <a:lnTo>
                    <a:pt x="48011" y="83322"/>
                  </a:lnTo>
                  <a:lnTo>
                    <a:pt x="48761" y="81827"/>
                  </a:lnTo>
                  <a:lnTo>
                    <a:pt x="49266" y="81200"/>
                  </a:lnTo>
                  <a:lnTo>
                    <a:pt x="49827" y="80416"/>
                  </a:lnTo>
                  <a:lnTo>
                    <a:pt x="50333" y="79866"/>
                  </a:lnTo>
                  <a:lnTo>
                    <a:pt x="51022" y="79394"/>
                  </a:lnTo>
                  <a:lnTo>
                    <a:pt x="51650" y="78922"/>
                  </a:lnTo>
                  <a:lnTo>
                    <a:pt x="52405" y="78450"/>
                  </a:lnTo>
                  <a:lnTo>
                    <a:pt x="53216" y="78061"/>
                  </a:lnTo>
                  <a:lnTo>
                    <a:pt x="54033" y="77744"/>
                  </a:lnTo>
                  <a:lnTo>
                    <a:pt x="54911" y="77433"/>
                  </a:lnTo>
                  <a:lnTo>
                    <a:pt x="55855" y="77272"/>
                  </a:lnTo>
                  <a:lnTo>
                    <a:pt x="56983" y="77116"/>
                  </a:lnTo>
                  <a:lnTo>
                    <a:pt x="58050" y="77116"/>
                  </a:lnTo>
                  <a:lnTo>
                    <a:pt x="59244" y="77116"/>
                  </a:lnTo>
                  <a:lnTo>
                    <a:pt x="60311" y="77272"/>
                  </a:lnTo>
                  <a:lnTo>
                    <a:pt x="61316" y="77588"/>
                  </a:lnTo>
                  <a:lnTo>
                    <a:pt x="62255" y="77905"/>
                  </a:lnTo>
                  <a:lnTo>
                    <a:pt x="63072" y="78294"/>
                  </a:lnTo>
                  <a:lnTo>
                    <a:pt x="63950" y="78766"/>
                  </a:lnTo>
                  <a:lnTo>
                    <a:pt x="64638" y="79238"/>
                  </a:lnTo>
                  <a:lnTo>
                    <a:pt x="65266" y="79866"/>
                  </a:lnTo>
                  <a:lnTo>
                    <a:pt x="65894" y="80416"/>
                  </a:lnTo>
                  <a:lnTo>
                    <a:pt x="66338" y="81200"/>
                  </a:lnTo>
                  <a:lnTo>
                    <a:pt x="66838" y="81988"/>
                  </a:lnTo>
                  <a:lnTo>
                    <a:pt x="67216" y="82694"/>
                  </a:lnTo>
                  <a:lnTo>
                    <a:pt x="67777" y="84500"/>
                  </a:lnTo>
                  <a:lnTo>
                    <a:pt x="68155" y="86150"/>
                  </a:lnTo>
                  <a:lnTo>
                    <a:pt x="68283" y="87955"/>
                  </a:lnTo>
                  <a:lnTo>
                    <a:pt x="68283" y="89761"/>
                  </a:lnTo>
                  <a:lnTo>
                    <a:pt x="68033" y="91566"/>
                  </a:lnTo>
                  <a:lnTo>
                    <a:pt x="67655" y="93372"/>
                  </a:lnTo>
                  <a:lnTo>
                    <a:pt x="67216" y="94944"/>
                  </a:lnTo>
                  <a:lnTo>
                    <a:pt x="66711" y="96277"/>
                  </a:lnTo>
                  <a:lnTo>
                    <a:pt x="66022" y="97455"/>
                  </a:lnTo>
                  <a:lnTo>
                    <a:pt x="65266" y="98400"/>
                  </a:lnTo>
                  <a:lnTo>
                    <a:pt x="64516" y="99105"/>
                  </a:lnTo>
                  <a:lnTo>
                    <a:pt x="63827" y="100205"/>
                  </a:lnTo>
                  <a:lnTo>
                    <a:pt x="63322" y="101227"/>
                  </a:lnTo>
                  <a:lnTo>
                    <a:pt x="62883" y="102483"/>
                  </a:lnTo>
                  <a:lnTo>
                    <a:pt x="62505" y="103661"/>
                  </a:lnTo>
                  <a:lnTo>
                    <a:pt x="62255" y="105000"/>
                  </a:lnTo>
                  <a:lnTo>
                    <a:pt x="62133" y="106411"/>
                  </a:lnTo>
                  <a:lnTo>
                    <a:pt x="62133" y="107905"/>
                  </a:lnTo>
                  <a:lnTo>
                    <a:pt x="62383" y="109238"/>
                  </a:lnTo>
                  <a:lnTo>
                    <a:pt x="62761" y="110572"/>
                  </a:lnTo>
                  <a:lnTo>
                    <a:pt x="63200" y="111988"/>
                  </a:lnTo>
                  <a:lnTo>
                    <a:pt x="63950" y="113322"/>
                  </a:lnTo>
                  <a:lnTo>
                    <a:pt x="64894" y="114500"/>
                  </a:lnTo>
                  <a:lnTo>
                    <a:pt x="66022" y="115600"/>
                  </a:lnTo>
                  <a:lnTo>
                    <a:pt x="67338" y="116622"/>
                  </a:lnTo>
                  <a:lnTo>
                    <a:pt x="68911" y="117561"/>
                  </a:lnTo>
                  <a:lnTo>
                    <a:pt x="69600" y="117722"/>
                  </a:lnTo>
                  <a:lnTo>
                    <a:pt x="71422" y="118188"/>
                  </a:lnTo>
                  <a:lnTo>
                    <a:pt x="74055" y="118738"/>
                  </a:lnTo>
                  <a:lnTo>
                    <a:pt x="77572" y="119366"/>
                  </a:lnTo>
                  <a:lnTo>
                    <a:pt x="79516" y="119683"/>
                  </a:lnTo>
                  <a:lnTo>
                    <a:pt x="81400" y="119838"/>
                  </a:lnTo>
                  <a:lnTo>
                    <a:pt x="83472" y="120000"/>
                  </a:lnTo>
                  <a:lnTo>
                    <a:pt x="85605" y="120000"/>
                  </a:lnTo>
                  <a:lnTo>
                    <a:pt x="87677" y="120000"/>
                  </a:lnTo>
                  <a:lnTo>
                    <a:pt x="89872" y="119838"/>
                  </a:lnTo>
                  <a:lnTo>
                    <a:pt x="91755" y="119366"/>
                  </a:lnTo>
                  <a:lnTo>
                    <a:pt x="93827" y="118900"/>
                  </a:lnTo>
                  <a:lnTo>
                    <a:pt x="93450" y="117722"/>
                  </a:lnTo>
                  <a:lnTo>
                    <a:pt x="93200" y="116305"/>
                  </a:lnTo>
                  <a:lnTo>
                    <a:pt x="93011" y="114816"/>
                  </a:lnTo>
                  <a:lnTo>
                    <a:pt x="92883" y="113166"/>
                  </a:lnTo>
                  <a:lnTo>
                    <a:pt x="92761" y="109550"/>
                  </a:lnTo>
                  <a:lnTo>
                    <a:pt x="92761" y="105627"/>
                  </a:lnTo>
                  <a:lnTo>
                    <a:pt x="92883" y="101700"/>
                  </a:lnTo>
                  <a:lnTo>
                    <a:pt x="93072" y="97772"/>
                  </a:lnTo>
                  <a:lnTo>
                    <a:pt x="93450" y="94161"/>
                  </a:lnTo>
                  <a:lnTo>
                    <a:pt x="93827" y="91016"/>
                  </a:lnTo>
                  <a:lnTo>
                    <a:pt x="94077" y="89605"/>
                  </a:lnTo>
                  <a:lnTo>
                    <a:pt x="94455" y="88583"/>
                  </a:lnTo>
                  <a:lnTo>
                    <a:pt x="94894" y="87722"/>
                  </a:lnTo>
                  <a:lnTo>
                    <a:pt x="95522" y="86933"/>
                  </a:lnTo>
                  <a:lnTo>
                    <a:pt x="96211" y="86461"/>
                  </a:lnTo>
                  <a:lnTo>
                    <a:pt x="96961" y="86150"/>
                  </a:lnTo>
                  <a:lnTo>
                    <a:pt x="97777" y="85833"/>
                  </a:lnTo>
                  <a:lnTo>
                    <a:pt x="98655" y="85833"/>
                  </a:lnTo>
                  <a:lnTo>
                    <a:pt x="99472" y="85994"/>
                  </a:lnTo>
                  <a:lnTo>
                    <a:pt x="100355" y="86305"/>
                  </a:lnTo>
                  <a:lnTo>
                    <a:pt x="101294" y="86777"/>
                  </a:lnTo>
                  <a:lnTo>
                    <a:pt x="102111" y="87405"/>
                  </a:lnTo>
                  <a:lnTo>
                    <a:pt x="103116" y="87955"/>
                  </a:lnTo>
                  <a:lnTo>
                    <a:pt x="103927" y="88738"/>
                  </a:lnTo>
                  <a:lnTo>
                    <a:pt x="104811" y="89605"/>
                  </a:lnTo>
                  <a:lnTo>
                    <a:pt x="105500" y="90705"/>
                  </a:lnTo>
                  <a:lnTo>
                    <a:pt x="106250" y="91566"/>
                  </a:lnTo>
                  <a:lnTo>
                    <a:pt x="107194" y="92355"/>
                  </a:lnTo>
                  <a:lnTo>
                    <a:pt x="108133" y="92983"/>
                  </a:lnTo>
                  <a:lnTo>
                    <a:pt x="109266" y="93372"/>
                  </a:lnTo>
                  <a:lnTo>
                    <a:pt x="110333" y="93533"/>
                  </a:lnTo>
                  <a:lnTo>
                    <a:pt x="111400" y="93688"/>
                  </a:lnTo>
                  <a:lnTo>
                    <a:pt x="112588" y="93533"/>
                  </a:lnTo>
                  <a:lnTo>
                    <a:pt x="113722" y="93294"/>
                  </a:lnTo>
                  <a:lnTo>
                    <a:pt x="114788" y="92822"/>
                  </a:lnTo>
                  <a:lnTo>
                    <a:pt x="115855" y="92038"/>
                  </a:lnTo>
                  <a:lnTo>
                    <a:pt x="116861" y="91177"/>
                  </a:lnTo>
                  <a:lnTo>
                    <a:pt x="117677" y="90077"/>
                  </a:lnTo>
                  <a:lnTo>
                    <a:pt x="118555" y="88900"/>
                  </a:lnTo>
                  <a:lnTo>
                    <a:pt x="119116" y="87405"/>
                  </a:lnTo>
                  <a:lnTo>
                    <a:pt x="119622" y="85755"/>
                  </a:lnTo>
                  <a:lnTo>
                    <a:pt x="120000" y="83794"/>
                  </a:lnTo>
                  <a:lnTo>
                    <a:pt x="120000" y="82694"/>
                  </a:lnTo>
                  <a:lnTo>
                    <a:pt x="120000" y="81827"/>
                  </a:lnTo>
                  <a:lnTo>
                    <a:pt x="120000" y="80727"/>
                  </a:lnTo>
                  <a:lnTo>
                    <a:pt x="119872" y="79866"/>
                  </a:lnTo>
                  <a:lnTo>
                    <a:pt x="119622" y="78922"/>
                  </a:lnTo>
                  <a:lnTo>
                    <a:pt x="119372" y="78061"/>
                  </a:lnTo>
                  <a:lnTo>
                    <a:pt x="118994" y="77272"/>
                  </a:lnTo>
                  <a:lnTo>
                    <a:pt x="118616" y="76488"/>
                  </a:lnTo>
                  <a:lnTo>
                    <a:pt x="117800" y="75000"/>
                  </a:lnTo>
                  <a:lnTo>
                    <a:pt x="116861" y="73816"/>
                  </a:lnTo>
                  <a:lnTo>
                    <a:pt x="115605" y="72722"/>
                  </a:lnTo>
                  <a:lnTo>
                    <a:pt x="114411" y="72011"/>
                  </a:lnTo>
                  <a:lnTo>
                    <a:pt x="113094" y="71227"/>
                  </a:lnTo>
                  <a:lnTo>
                    <a:pt x="111777" y="70911"/>
                  </a:lnTo>
                  <a:lnTo>
                    <a:pt x="110455" y="70600"/>
                  </a:lnTo>
                  <a:lnTo>
                    <a:pt x="109138" y="70755"/>
                  </a:lnTo>
                  <a:lnTo>
                    <a:pt x="107944" y="71072"/>
                  </a:lnTo>
                  <a:lnTo>
                    <a:pt x="106816" y="71700"/>
                  </a:lnTo>
                  <a:lnTo>
                    <a:pt x="106377" y="72011"/>
                  </a:lnTo>
                  <a:lnTo>
                    <a:pt x="105877" y="72483"/>
                  </a:lnTo>
                  <a:lnTo>
                    <a:pt x="105500" y="73033"/>
                  </a:lnTo>
                  <a:lnTo>
                    <a:pt x="105061" y="73661"/>
                  </a:lnTo>
                  <a:lnTo>
                    <a:pt x="104305" y="74838"/>
                  </a:lnTo>
                  <a:lnTo>
                    <a:pt x="103488" y="75783"/>
                  </a:lnTo>
                  <a:lnTo>
                    <a:pt x="102611" y="76333"/>
                  </a:lnTo>
                  <a:lnTo>
                    <a:pt x="101672" y="76805"/>
                  </a:lnTo>
                  <a:lnTo>
                    <a:pt x="100794" y="76961"/>
                  </a:lnTo>
                  <a:lnTo>
                    <a:pt x="99850" y="77116"/>
                  </a:lnTo>
                  <a:lnTo>
                    <a:pt x="98911" y="76961"/>
                  </a:lnTo>
                  <a:lnTo>
                    <a:pt x="98033" y="76644"/>
                  </a:lnTo>
                  <a:lnTo>
                    <a:pt x="97216" y="76255"/>
                  </a:lnTo>
                  <a:lnTo>
                    <a:pt x="96338" y="75783"/>
                  </a:lnTo>
                  <a:lnTo>
                    <a:pt x="95644" y="75155"/>
                  </a:lnTo>
                  <a:lnTo>
                    <a:pt x="95016" y="74366"/>
                  </a:lnTo>
                  <a:lnTo>
                    <a:pt x="94577" y="73661"/>
                  </a:lnTo>
                  <a:lnTo>
                    <a:pt x="94077" y="72877"/>
                  </a:lnTo>
                  <a:lnTo>
                    <a:pt x="93827" y="72172"/>
                  </a:lnTo>
                  <a:lnTo>
                    <a:pt x="93827" y="71383"/>
                  </a:lnTo>
                  <a:lnTo>
                    <a:pt x="93827" y="68794"/>
                  </a:lnTo>
                  <a:lnTo>
                    <a:pt x="93827" y="64788"/>
                  </a:lnTo>
                  <a:lnTo>
                    <a:pt x="93827" y="59450"/>
                  </a:lnTo>
                  <a:lnTo>
                    <a:pt x="93827" y="53555"/>
                  </a:lnTo>
                  <a:lnTo>
                    <a:pt x="93827" y="47588"/>
                  </a:lnTo>
                  <a:lnTo>
                    <a:pt x="93827" y="41544"/>
                  </a:lnTo>
                  <a:lnTo>
                    <a:pt x="93827" y="36122"/>
                  </a:lnTo>
                  <a:lnTo>
                    <a:pt x="93827" y="31883"/>
                  </a:lnTo>
                  <a:lnTo>
                    <a:pt x="92633" y="32744"/>
                  </a:lnTo>
                  <a:lnTo>
                    <a:pt x="91188" y="33533"/>
                  </a:lnTo>
                  <a:lnTo>
                    <a:pt x="89744" y="34316"/>
                  </a:lnTo>
                  <a:lnTo>
                    <a:pt x="88050" y="34711"/>
                  </a:lnTo>
                  <a:lnTo>
                    <a:pt x="86355" y="35022"/>
                  </a:lnTo>
                  <a:lnTo>
                    <a:pt x="84538" y="35177"/>
                  </a:lnTo>
                  <a:lnTo>
                    <a:pt x="82588" y="35338"/>
                  </a:lnTo>
                  <a:lnTo>
                    <a:pt x="80833" y="35338"/>
                  </a:lnTo>
                  <a:lnTo>
                    <a:pt x="78888" y="35177"/>
                  </a:lnTo>
                  <a:lnTo>
                    <a:pt x="76944" y="34866"/>
                  </a:lnTo>
                  <a:lnTo>
                    <a:pt x="75122" y="34550"/>
                  </a:lnTo>
                  <a:lnTo>
                    <a:pt x="73366" y="34161"/>
                  </a:lnTo>
                  <a:lnTo>
                    <a:pt x="71672" y="33688"/>
                  </a:lnTo>
                  <a:lnTo>
                    <a:pt x="70100" y="33061"/>
                  </a:lnTo>
                  <a:lnTo>
                    <a:pt x="68655" y="32433"/>
                  </a:lnTo>
                  <a:lnTo>
                    <a:pt x="67338" y="31883"/>
                  </a:lnTo>
                  <a:lnTo>
                    <a:pt x="66338" y="31255"/>
                  </a:lnTo>
                  <a:lnTo>
                    <a:pt x="65522" y="30627"/>
                  </a:lnTo>
                  <a:lnTo>
                    <a:pt x="64766" y="30077"/>
                  </a:lnTo>
                  <a:lnTo>
                    <a:pt x="64200" y="29450"/>
                  </a:lnTo>
                  <a:lnTo>
                    <a:pt x="63700" y="28816"/>
                  </a:lnTo>
                  <a:lnTo>
                    <a:pt x="63322" y="28272"/>
                  </a:lnTo>
                  <a:lnTo>
                    <a:pt x="63200" y="27483"/>
                  </a:lnTo>
                  <a:lnTo>
                    <a:pt x="63072" y="26855"/>
                  </a:lnTo>
                  <a:lnTo>
                    <a:pt x="63072" y="26150"/>
                  </a:lnTo>
                  <a:lnTo>
                    <a:pt x="63200" y="25361"/>
                  </a:lnTo>
                  <a:lnTo>
                    <a:pt x="63572" y="24500"/>
                  </a:lnTo>
                  <a:lnTo>
                    <a:pt x="63950" y="23555"/>
                  </a:lnTo>
                  <a:lnTo>
                    <a:pt x="65016" y="21594"/>
                  </a:lnTo>
                  <a:lnTo>
                    <a:pt x="66588" y="19472"/>
                  </a:lnTo>
                  <a:lnTo>
                    <a:pt x="67466" y="18138"/>
                  </a:lnTo>
                  <a:lnTo>
                    <a:pt x="68033" y="16805"/>
                  </a:lnTo>
                  <a:lnTo>
                    <a:pt x="68533" y="15311"/>
                  </a:lnTo>
                  <a:lnTo>
                    <a:pt x="68911" y="13583"/>
                  </a:lnTo>
                  <a:lnTo>
                    <a:pt x="69100" y="12088"/>
                  </a:lnTo>
                  <a:lnTo>
                    <a:pt x="69100" y="10444"/>
                  </a:lnTo>
                  <a:lnTo>
                    <a:pt x="68911" y="8794"/>
                  </a:lnTo>
                  <a:lnTo>
                    <a:pt x="68533" y="7300"/>
                  </a:lnTo>
                  <a:lnTo>
                    <a:pt x="68033" y="5811"/>
                  </a:lnTo>
                  <a:lnTo>
                    <a:pt x="67216" y="4394"/>
                  </a:lnTo>
                  <a:lnTo>
                    <a:pt x="66711" y="3844"/>
                  </a:lnTo>
                  <a:lnTo>
                    <a:pt x="66211" y="3216"/>
                  </a:lnTo>
                  <a:lnTo>
                    <a:pt x="65644" y="2588"/>
                  </a:lnTo>
                  <a:lnTo>
                    <a:pt x="65016" y="2116"/>
                  </a:lnTo>
                  <a:lnTo>
                    <a:pt x="64327" y="1722"/>
                  </a:lnTo>
                  <a:lnTo>
                    <a:pt x="63572" y="1255"/>
                  </a:lnTo>
                  <a:lnTo>
                    <a:pt x="62761" y="938"/>
                  </a:lnTo>
                  <a:lnTo>
                    <a:pt x="61877" y="627"/>
                  </a:lnTo>
                  <a:lnTo>
                    <a:pt x="60938" y="311"/>
                  </a:lnTo>
                  <a:lnTo>
                    <a:pt x="60000" y="155"/>
                  </a:lnTo>
                  <a:lnTo>
                    <a:pt x="58994" y="155"/>
                  </a:lnTo>
                  <a:lnTo>
                    <a:pt x="57800" y="155"/>
                  </a:lnTo>
                  <a:lnTo>
                    <a:pt x="56983" y="155"/>
                  </a:lnTo>
                  <a:lnTo>
                    <a:pt x="55977" y="311"/>
                  </a:lnTo>
                  <a:lnTo>
                    <a:pt x="55288" y="466"/>
                  </a:lnTo>
                  <a:lnTo>
                    <a:pt x="54411" y="783"/>
                  </a:lnTo>
                  <a:lnTo>
                    <a:pt x="53844" y="1255"/>
                  </a:lnTo>
                  <a:lnTo>
                    <a:pt x="53094" y="1566"/>
                  </a:lnTo>
                  <a:lnTo>
                    <a:pt x="52527" y="2116"/>
                  </a:lnTo>
                  <a:lnTo>
                    <a:pt x="52027" y="2588"/>
                  </a:lnTo>
                  <a:lnTo>
                    <a:pt x="51522" y="3216"/>
                  </a:lnTo>
                  <a:lnTo>
                    <a:pt x="51022" y="3844"/>
                  </a:lnTo>
                  <a:lnTo>
                    <a:pt x="50711" y="4394"/>
                  </a:lnTo>
                  <a:lnTo>
                    <a:pt x="50333" y="5177"/>
                  </a:lnTo>
                  <a:lnTo>
                    <a:pt x="49827" y="6672"/>
                  </a:lnTo>
                  <a:lnTo>
                    <a:pt x="49516" y="8322"/>
                  </a:lnTo>
                  <a:lnTo>
                    <a:pt x="49388" y="9972"/>
                  </a:lnTo>
                  <a:lnTo>
                    <a:pt x="49388" y="11777"/>
                  </a:lnTo>
                  <a:lnTo>
                    <a:pt x="49516" y="13583"/>
                  </a:lnTo>
                  <a:lnTo>
                    <a:pt x="49827" y="15311"/>
                  </a:lnTo>
                  <a:lnTo>
                    <a:pt x="50333" y="17116"/>
                  </a:lnTo>
                  <a:lnTo>
                    <a:pt x="50961" y="18766"/>
                  </a:lnTo>
                  <a:lnTo>
                    <a:pt x="51650" y="20261"/>
                  </a:lnTo>
                  <a:lnTo>
                    <a:pt x="52588" y="21594"/>
                  </a:lnTo>
                  <a:lnTo>
                    <a:pt x="53216" y="22694"/>
                  </a:lnTo>
                  <a:lnTo>
                    <a:pt x="53722" y="23716"/>
                  </a:lnTo>
                  <a:lnTo>
                    <a:pt x="54033" y="24816"/>
                  </a:lnTo>
                  <a:lnTo>
                    <a:pt x="54283" y="25833"/>
                  </a:lnTo>
                  <a:lnTo>
                    <a:pt x="54283" y="26855"/>
                  </a:lnTo>
                  <a:lnTo>
                    <a:pt x="54161" y="27955"/>
                  </a:lnTo>
                  <a:lnTo>
                    <a:pt x="53972" y="28977"/>
                  </a:lnTo>
                  <a:lnTo>
                    <a:pt x="53472" y="29916"/>
                  </a:lnTo>
                  <a:lnTo>
                    <a:pt x="52966" y="30627"/>
                  </a:lnTo>
                  <a:lnTo>
                    <a:pt x="52277" y="31255"/>
                  </a:lnTo>
                  <a:lnTo>
                    <a:pt x="51272" y="31722"/>
                  </a:lnTo>
                  <a:lnTo>
                    <a:pt x="50333" y="32038"/>
                  </a:lnTo>
                  <a:lnTo>
                    <a:pt x="49138" y="32038"/>
                  </a:lnTo>
                  <a:lnTo>
                    <a:pt x="47694" y="31883"/>
                  </a:lnTo>
                  <a:lnTo>
                    <a:pt x="46250" y="31411"/>
                  </a:lnTo>
                  <a:lnTo>
                    <a:pt x="44555" y="30627"/>
                  </a:lnTo>
                  <a:lnTo>
                    <a:pt x="43555" y="30233"/>
                  </a:lnTo>
                  <a:lnTo>
                    <a:pt x="42488" y="29916"/>
                  </a:lnTo>
                  <a:lnTo>
                    <a:pt x="41294" y="29605"/>
                  </a:lnTo>
                  <a:lnTo>
                    <a:pt x="40227" y="29450"/>
                  </a:lnTo>
                  <a:lnTo>
                    <a:pt x="37527" y="29450"/>
                  </a:lnTo>
                  <a:lnTo>
                    <a:pt x="34894" y="29605"/>
                  </a:lnTo>
                  <a:lnTo>
                    <a:pt x="32133" y="29916"/>
                  </a:lnTo>
                  <a:lnTo>
                    <a:pt x="29244" y="30544"/>
                  </a:lnTo>
                  <a:lnTo>
                    <a:pt x="26355" y="31094"/>
                  </a:lnTo>
                  <a:lnTo>
                    <a:pt x="23594" y="31883"/>
                  </a:lnTo>
                  <a:lnTo>
                    <a:pt x="23344" y="32744"/>
                  </a:lnTo>
                  <a:lnTo>
                    <a:pt x="23344" y="34394"/>
                  </a:lnTo>
                  <a:lnTo>
                    <a:pt x="23344" y="36361"/>
                  </a:lnTo>
                  <a:lnTo>
                    <a:pt x="23472" y="38633"/>
                  </a:lnTo>
                  <a:lnTo>
                    <a:pt x="23972" y="44055"/>
                  </a:lnTo>
                  <a:lnTo>
                    <a:pt x="24411" y="50100"/>
                  </a:lnTo>
                  <a:lnTo>
                    <a:pt x="24661" y="53166"/>
                  </a:lnTo>
                  <a:lnTo>
                    <a:pt x="24788" y="56150"/>
                  </a:lnTo>
                  <a:lnTo>
                    <a:pt x="24911" y="59055"/>
                  </a:lnTo>
                  <a:lnTo>
                    <a:pt x="25038" y="61566"/>
                  </a:lnTo>
                  <a:lnTo>
                    <a:pt x="24911" y="64000"/>
                  </a:lnTo>
                  <a:lnTo>
                    <a:pt x="24661" y="65966"/>
                  </a:lnTo>
                  <a:lnTo>
                    <a:pt x="24411" y="66827"/>
                  </a:lnTo>
                  <a:lnTo>
                    <a:pt x="24161" y="67616"/>
                  </a:lnTo>
                  <a:lnTo>
                    <a:pt x="23972" y="68244"/>
                  </a:lnTo>
                  <a:lnTo>
                    <a:pt x="23594" y="68633"/>
                  </a:lnTo>
                  <a:close/>
                </a:path>
              </a:pathLst>
            </a:custGeom>
            <a:solidFill>
              <a:srgbClr val="FFFFCC"/>
            </a:solidFill>
            <a:ln w="2857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60" name="Shape 260"/>
            <p:cNvSpPr/>
            <p:nvPr/>
          </p:nvSpPr>
          <p:spPr>
            <a:xfrm>
              <a:off x="3479800" y="2728912"/>
              <a:ext cx="1701800" cy="2798762"/>
            </a:xfrm>
            <a:custGeom>
              <a:avLst/>
              <a:gdLst/>
              <a:ahLst/>
              <a:cxnLst/>
              <a:rect l="0" t="0" r="0" b="0"/>
              <a:pathLst>
                <a:path w="120000" h="120000" extrusionOk="0">
                  <a:moveTo>
                    <a:pt x="21183" y="58833"/>
                  </a:moveTo>
                  <a:lnTo>
                    <a:pt x="21816" y="58405"/>
                  </a:lnTo>
                  <a:lnTo>
                    <a:pt x="22655" y="57916"/>
                  </a:lnTo>
                  <a:lnTo>
                    <a:pt x="23388" y="57550"/>
                  </a:lnTo>
                  <a:lnTo>
                    <a:pt x="24227" y="57305"/>
                  </a:lnTo>
                  <a:lnTo>
                    <a:pt x="26011" y="56872"/>
                  </a:lnTo>
                  <a:lnTo>
                    <a:pt x="28005" y="56627"/>
                  </a:lnTo>
                  <a:lnTo>
                    <a:pt x="30311" y="56505"/>
                  </a:lnTo>
                  <a:lnTo>
                    <a:pt x="32516" y="56627"/>
                  </a:lnTo>
                  <a:lnTo>
                    <a:pt x="34716" y="57000"/>
                  </a:lnTo>
                  <a:lnTo>
                    <a:pt x="36922" y="57427"/>
                  </a:lnTo>
                  <a:lnTo>
                    <a:pt x="38911" y="58161"/>
                  </a:lnTo>
                  <a:lnTo>
                    <a:pt x="40905" y="58955"/>
                  </a:lnTo>
                  <a:lnTo>
                    <a:pt x="42583" y="59933"/>
                  </a:lnTo>
                  <a:lnTo>
                    <a:pt x="43950" y="61100"/>
                  </a:lnTo>
                  <a:lnTo>
                    <a:pt x="44577" y="61650"/>
                  </a:lnTo>
                  <a:lnTo>
                    <a:pt x="45205" y="62261"/>
                  </a:lnTo>
                  <a:lnTo>
                    <a:pt x="45522" y="63000"/>
                  </a:lnTo>
                  <a:lnTo>
                    <a:pt x="45938" y="63672"/>
                  </a:lnTo>
                  <a:lnTo>
                    <a:pt x="46150" y="64405"/>
                  </a:lnTo>
                  <a:lnTo>
                    <a:pt x="46150" y="65077"/>
                  </a:lnTo>
                  <a:lnTo>
                    <a:pt x="46150" y="65933"/>
                  </a:lnTo>
                  <a:lnTo>
                    <a:pt x="46150" y="66733"/>
                  </a:lnTo>
                  <a:lnTo>
                    <a:pt x="45522" y="68138"/>
                  </a:lnTo>
                  <a:lnTo>
                    <a:pt x="44788" y="69550"/>
                  </a:lnTo>
                  <a:lnTo>
                    <a:pt x="43738" y="70588"/>
                  </a:lnTo>
                  <a:lnTo>
                    <a:pt x="42372" y="71688"/>
                  </a:lnTo>
                  <a:lnTo>
                    <a:pt x="40905" y="72488"/>
                  </a:lnTo>
                  <a:lnTo>
                    <a:pt x="39333" y="73222"/>
                  </a:lnTo>
                  <a:lnTo>
                    <a:pt x="37550" y="73650"/>
                  </a:lnTo>
                  <a:lnTo>
                    <a:pt x="35661" y="74138"/>
                  </a:lnTo>
                  <a:lnTo>
                    <a:pt x="33877" y="74383"/>
                  </a:lnTo>
                  <a:lnTo>
                    <a:pt x="31883" y="74383"/>
                  </a:lnTo>
                  <a:lnTo>
                    <a:pt x="30100" y="74383"/>
                  </a:lnTo>
                  <a:lnTo>
                    <a:pt x="28216" y="74138"/>
                  </a:lnTo>
                  <a:lnTo>
                    <a:pt x="26433" y="73894"/>
                  </a:lnTo>
                  <a:lnTo>
                    <a:pt x="24855" y="73405"/>
                  </a:lnTo>
                  <a:lnTo>
                    <a:pt x="23177" y="72855"/>
                  </a:lnTo>
                  <a:lnTo>
                    <a:pt x="22027" y="72122"/>
                  </a:lnTo>
                  <a:lnTo>
                    <a:pt x="20766" y="71322"/>
                  </a:lnTo>
                  <a:lnTo>
                    <a:pt x="19405" y="70588"/>
                  </a:lnTo>
                  <a:lnTo>
                    <a:pt x="17933" y="70038"/>
                  </a:lnTo>
                  <a:lnTo>
                    <a:pt x="16361" y="69550"/>
                  </a:lnTo>
                  <a:lnTo>
                    <a:pt x="15000" y="69061"/>
                  </a:lnTo>
                  <a:lnTo>
                    <a:pt x="13316" y="68750"/>
                  </a:lnTo>
                  <a:lnTo>
                    <a:pt x="11955" y="68505"/>
                  </a:lnTo>
                  <a:lnTo>
                    <a:pt x="10488" y="68383"/>
                  </a:lnTo>
                  <a:lnTo>
                    <a:pt x="9122" y="68383"/>
                  </a:lnTo>
                  <a:lnTo>
                    <a:pt x="7761" y="68505"/>
                  </a:lnTo>
                  <a:lnTo>
                    <a:pt x="6500" y="68872"/>
                  </a:lnTo>
                  <a:lnTo>
                    <a:pt x="5344" y="69183"/>
                  </a:lnTo>
                  <a:lnTo>
                    <a:pt x="4300" y="69794"/>
                  </a:lnTo>
                  <a:lnTo>
                    <a:pt x="3461" y="70466"/>
                  </a:lnTo>
                  <a:lnTo>
                    <a:pt x="2933" y="71322"/>
                  </a:lnTo>
                  <a:lnTo>
                    <a:pt x="2516" y="72366"/>
                  </a:lnTo>
                  <a:lnTo>
                    <a:pt x="1883" y="74872"/>
                  </a:lnTo>
                  <a:lnTo>
                    <a:pt x="1255" y="77688"/>
                  </a:lnTo>
                  <a:lnTo>
                    <a:pt x="838" y="80750"/>
                  </a:lnTo>
                  <a:lnTo>
                    <a:pt x="627" y="83750"/>
                  </a:lnTo>
                  <a:lnTo>
                    <a:pt x="627" y="86811"/>
                  </a:lnTo>
                  <a:lnTo>
                    <a:pt x="838" y="89627"/>
                  </a:lnTo>
                  <a:lnTo>
                    <a:pt x="1044" y="90977"/>
                  </a:lnTo>
                  <a:lnTo>
                    <a:pt x="1466" y="92138"/>
                  </a:lnTo>
                  <a:lnTo>
                    <a:pt x="1883" y="93183"/>
                  </a:lnTo>
                  <a:lnTo>
                    <a:pt x="2516" y="94100"/>
                  </a:lnTo>
                  <a:lnTo>
                    <a:pt x="6083" y="93794"/>
                  </a:lnTo>
                  <a:lnTo>
                    <a:pt x="10905" y="93305"/>
                  </a:lnTo>
                  <a:lnTo>
                    <a:pt x="16361" y="93061"/>
                  </a:lnTo>
                  <a:lnTo>
                    <a:pt x="22027" y="92811"/>
                  </a:lnTo>
                  <a:lnTo>
                    <a:pt x="27900" y="92688"/>
                  </a:lnTo>
                  <a:lnTo>
                    <a:pt x="33038" y="92688"/>
                  </a:lnTo>
                  <a:lnTo>
                    <a:pt x="37550" y="92811"/>
                  </a:lnTo>
                  <a:lnTo>
                    <a:pt x="40905" y="93061"/>
                  </a:lnTo>
                  <a:lnTo>
                    <a:pt x="44155" y="93550"/>
                  </a:lnTo>
                  <a:lnTo>
                    <a:pt x="46988" y="93977"/>
                  </a:lnTo>
                  <a:lnTo>
                    <a:pt x="49405" y="94588"/>
                  </a:lnTo>
                  <a:lnTo>
                    <a:pt x="51605" y="95322"/>
                  </a:lnTo>
                  <a:lnTo>
                    <a:pt x="53177" y="96000"/>
                  </a:lnTo>
                  <a:lnTo>
                    <a:pt x="54438" y="96733"/>
                  </a:lnTo>
                  <a:lnTo>
                    <a:pt x="55383" y="97527"/>
                  </a:lnTo>
                  <a:lnTo>
                    <a:pt x="56222" y="98261"/>
                  </a:lnTo>
                  <a:lnTo>
                    <a:pt x="56433" y="99061"/>
                  </a:lnTo>
                  <a:lnTo>
                    <a:pt x="56638" y="99855"/>
                  </a:lnTo>
                  <a:lnTo>
                    <a:pt x="56433" y="100711"/>
                  </a:lnTo>
                  <a:lnTo>
                    <a:pt x="56011" y="101505"/>
                  </a:lnTo>
                  <a:lnTo>
                    <a:pt x="55383" y="102366"/>
                  </a:lnTo>
                  <a:lnTo>
                    <a:pt x="54650" y="103161"/>
                  </a:lnTo>
                  <a:lnTo>
                    <a:pt x="53600" y="103894"/>
                  </a:lnTo>
                  <a:lnTo>
                    <a:pt x="52444" y="104566"/>
                  </a:lnTo>
                  <a:lnTo>
                    <a:pt x="51183" y="105550"/>
                  </a:lnTo>
                  <a:lnTo>
                    <a:pt x="50244" y="106588"/>
                  </a:lnTo>
                  <a:lnTo>
                    <a:pt x="49405" y="107750"/>
                  </a:lnTo>
                  <a:lnTo>
                    <a:pt x="48983" y="109038"/>
                  </a:lnTo>
                  <a:lnTo>
                    <a:pt x="48772" y="110322"/>
                  </a:lnTo>
                  <a:lnTo>
                    <a:pt x="48772" y="111733"/>
                  </a:lnTo>
                  <a:lnTo>
                    <a:pt x="49194" y="113077"/>
                  </a:lnTo>
                  <a:lnTo>
                    <a:pt x="49822" y="114366"/>
                  </a:lnTo>
                  <a:lnTo>
                    <a:pt x="50766" y="115650"/>
                  </a:lnTo>
                  <a:lnTo>
                    <a:pt x="52027" y="116811"/>
                  </a:lnTo>
                  <a:lnTo>
                    <a:pt x="53388" y="117733"/>
                  </a:lnTo>
                  <a:lnTo>
                    <a:pt x="55277" y="118711"/>
                  </a:lnTo>
                  <a:lnTo>
                    <a:pt x="56222" y="119138"/>
                  </a:lnTo>
                  <a:lnTo>
                    <a:pt x="57477" y="119505"/>
                  </a:lnTo>
                  <a:lnTo>
                    <a:pt x="58422" y="119750"/>
                  </a:lnTo>
                  <a:lnTo>
                    <a:pt x="59683" y="120000"/>
                  </a:lnTo>
                  <a:lnTo>
                    <a:pt x="61044" y="120244"/>
                  </a:lnTo>
                  <a:lnTo>
                    <a:pt x="62305" y="120366"/>
                  </a:lnTo>
                  <a:lnTo>
                    <a:pt x="63877" y="120366"/>
                  </a:lnTo>
                  <a:lnTo>
                    <a:pt x="65344" y="120366"/>
                  </a:lnTo>
                  <a:lnTo>
                    <a:pt x="68072" y="120244"/>
                  </a:lnTo>
                  <a:lnTo>
                    <a:pt x="70905" y="119872"/>
                  </a:lnTo>
                  <a:lnTo>
                    <a:pt x="73316" y="119261"/>
                  </a:lnTo>
                  <a:lnTo>
                    <a:pt x="75311" y="118588"/>
                  </a:lnTo>
                  <a:lnTo>
                    <a:pt x="77200" y="117733"/>
                  </a:lnTo>
                  <a:lnTo>
                    <a:pt x="78772" y="116811"/>
                  </a:lnTo>
                  <a:lnTo>
                    <a:pt x="80244" y="115772"/>
                  </a:lnTo>
                  <a:lnTo>
                    <a:pt x="80977" y="114672"/>
                  </a:lnTo>
                  <a:lnTo>
                    <a:pt x="81816" y="113505"/>
                  </a:lnTo>
                  <a:lnTo>
                    <a:pt x="82027" y="112222"/>
                  </a:lnTo>
                  <a:lnTo>
                    <a:pt x="82233" y="111061"/>
                  </a:lnTo>
                  <a:lnTo>
                    <a:pt x="81816" y="109772"/>
                  </a:lnTo>
                  <a:lnTo>
                    <a:pt x="81183" y="108611"/>
                  </a:lnTo>
                  <a:lnTo>
                    <a:pt x="80244" y="107261"/>
                  </a:lnTo>
                  <a:lnTo>
                    <a:pt x="78983" y="106100"/>
                  </a:lnTo>
                  <a:lnTo>
                    <a:pt x="77411" y="105061"/>
                  </a:lnTo>
                  <a:lnTo>
                    <a:pt x="75938" y="104138"/>
                  </a:lnTo>
                  <a:lnTo>
                    <a:pt x="74788" y="103038"/>
                  </a:lnTo>
                  <a:lnTo>
                    <a:pt x="73950" y="101872"/>
                  </a:lnTo>
                  <a:lnTo>
                    <a:pt x="73316" y="100833"/>
                  </a:lnTo>
                  <a:lnTo>
                    <a:pt x="72900" y="99672"/>
                  </a:lnTo>
                  <a:lnTo>
                    <a:pt x="72900" y="98444"/>
                  </a:lnTo>
                  <a:lnTo>
                    <a:pt x="72900" y="97405"/>
                  </a:lnTo>
                  <a:lnTo>
                    <a:pt x="73316" y="96366"/>
                  </a:lnTo>
                  <a:lnTo>
                    <a:pt x="73738" y="95322"/>
                  </a:lnTo>
                  <a:lnTo>
                    <a:pt x="74366" y="94344"/>
                  </a:lnTo>
                  <a:lnTo>
                    <a:pt x="75205" y="93550"/>
                  </a:lnTo>
                  <a:lnTo>
                    <a:pt x="76150" y="92811"/>
                  </a:lnTo>
                  <a:lnTo>
                    <a:pt x="77200" y="92261"/>
                  </a:lnTo>
                  <a:lnTo>
                    <a:pt x="78355" y="91772"/>
                  </a:lnTo>
                  <a:lnTo>
                    <a:pt x="79611" y="91405"/>
                  </a:lnTo>
                  <a:lnTo>
                    <a:pt x="80766" y="91283"/>
                  </a:lnTo>
                  <a:lnTo>
                    <a:pt x="82761" y="91405"/>
                  </a:lnTo>
                  <a:lnTo>
                    <a:pt x="85588" y="91650"/>
                  </a:lnTo>
                  <a:lnTo>
                    <a:pt x="89472" y="91894"/>
                  </a:lnTo>
                  <a:lnTo>
                    <a:pt x="93877" y="92261"/>
                  </a:lnTo>
                  <a:lnTo>
                    <a:pt x="98911" y="92505"/>
                  </a:lnTo>
                  <a:lnTo>
                    <a:pt x="104366" y="92688"/>
                  </a:lnTo>
                  <a:lnTo>
                    <a:pt x="110244" y="92933"/>
                  </a:lnTo>
                  <a:lnTo>
                    <a:pt x="116222" y="93061"/>
                  </a:lnTo>
                  <a:lnTo>
                    <a:pt x="117272" y="91650"/>
                  </a:lnTo>
                  <a:lnTo>
                    <a:pt x="118005" y="90122"/>
                  </a:lnTo>
                  <a:lnTo>
                    <a:pt x="118844" y="88588"/>
                  </a:lnTo>
                  <a:lnTo>
                    <a:pt x="119261" y="86933"/>
                  </a:lnTo>
                  <a:lnTo>
                    <a:pt x="119683" y="85283"/>
                  </a:lnTo>
                  <a:lnTo>
                    <a:pt x="120100" y="83566"/>
                  </a:lnTo>
                  <a:lnTo>
                    <a:pt x="120100" y="81916"/>
                  </a:lnTo>
                  <a:lnTo>
                    <a:pt x="120100" y="80261"/>
                  </a:lnTo>
                  <a:lnTo>
                    <a:pt x="120100" y="78611"/>
                  </a:lnTo>
                  <a:lnTo>
                    <a:pt x="119894" y="76955"/>
                  </a:lnTo>
                  <a:lnTo>
                    <a:pt x="119472" y="75427"/>
                  </a:lnTo>
                  <a:lnTo>
                    <a:pt x="119055" y="73894"/>
                  </a:lnTo>
                  <a:lnTo>
                    <a:pt x="118633" y="72488"/>
                  </a:lnTo>
                  <a:lnTo>
                    <a:pt x="118005" y="71200"/>
                  </a:lnTo>
                  <a:lnTo>
                    <a:pt x="117477" y="70038"/>
                  </a:lnTo>
                  <a:lnTo>
                    <a:pt x="116850" y="69061"/>
                  </a:lnTo>
                  <a:lnTo>
                    <a:pt x="116222" y="68138"/>
                  </a:lnTo>
                  <a:lnTo>
                    <a:pt x="115383" y="67466"/>
                  </a:lnTo>
                  <a:lnTo>
                    <a:pt x="114650" y="66855"/>
                  </a:lnTo>
                  <a:lnTo>
                    <a:pt x="113811" y="66366"/>
                  </a:lnTo>
                  <a:lnTo>
                    <a:pt x="112761" y="66061"/>
                  </a:lnTo>
                  <a:lnTo>
                    <a:pt x="112027" y="65811"/>
                  </a:lnTo>
                  <a:lnTo>
                    <a:pt x="110977" y="65688"/>
                  </a:lnTo>
                  <a:lnTo>
                    <a:pt x="110033" y="65566"/>
                  </a:lnTo>
                  <a:lnTo>
                    <a:pt x="107722" y="65688"/>
                  </a:lnTo>
                  <a:lnTo>
                    <a:pt x="105311" y="66061"/>
                  </a:lnTo>
                  <a:lnTo>
                    <a:pt x="102794" y="66488"/>
                  </a:lnTo>
                  <a:lnTo>
                    <a:pt x="99961" y="67100"/>
                  </a:lnTo>
                  <a:lnTo>
                    <a:pt x="98072" y="67466"/>
                  </a:lnTo>
                  <a:lnTo>
                    <a:pt x="96288" y="67772"/>
                  </a:lnTo>
                  <a:lnTo>
                    <a:pt x="94716" y="67894"/>
                  </a:lnTo>
                  <a:lnTo>
                    <a:pt x="93038" y="68016"/>
                  </a:lnTo>
                  <a:lnTo>
                    <a:pt x="91466" y="68016"/>
                  </a:lnTo>
                  <a:lnTo>
                    <a:pt x="90100" y="68016"/>
                  </a:lnTo>
                  <a:lnTo>
                    <a:pt x="88844" y="67894"/>
                  </a:lnTo>
                  <a:lnTo>
                    <a:pt x="87477" y="67772"/>
                  </a:lnTo>
                  <a:lnTo>
                    <a:pt x="86222" y="67527"/>
                  </a:lnTo>
                  <a:lnTo>
                    <a:pt x="85277" y="67344"/>
                  </a:lnTo>
                  <a:lnTo>
                    <a:pt x="84227" y="66977"/>
                  </a:lnTo>
                  <a:lnTo>
                    <a:pt x="83177" y="66611"/>
                  </a:lnTo>
                  <a:lnTo>
                    <a:pt x="81605" y="65811"/>
                  </a:lnTo>
                  <a:lnTo>
                    <a:pt x="80244" y="64833"/>
                  </a:lnTo>
                  <a:lnTo>
                    <a:pt x="79194" y="63794"/>
                  </a:lnTo>
                  <a:lnTo>
                    <a:pt x="78355" y="62750"/>
                  </a:lnTo>
                  <a:lnTo>
                    <a:pt x="77933" y="61588"/>
                  </a:lnTo>
                  <a:lnTo>
                    <a:pt x="77622" y="60488"/>
                  </a:lnTo>
                  <a:lnTo>
                    <a:pt x="77622" y="59444"/>
                  </a:lnTo>
                  <a:lnTo>
                    <a:pt x="77827" y="58405"/>
                  </a:lnTo>
                  <a:lnTo>
                    <a:pt x="78144" y="57550"/>
                  </a:lnTo>
                  <a:lnTo>
                    <a:pt x="78772" y="56750"/>
                  </a:lnTo>
                  <a:lnTo>
                    <a:pt x="80033" y="55588"/>
                  </a:lnTo>
                  <a:lnTo>
                    <a:pt x="81394" y="54611"/>
                  </a:lnTo>
                  <a:lnTo>
                    <a:pt x="82655" y="53811"/>
                  </a:lnTo>
                  <a:lnTo>
                    <a:pt x="84016" y="53077"/>
                  </a:lnTo>
                  <a:lnTo>
                    <a:pt x="85277" y="52650"/>
                  </a:lnTo>
                  <a:lnTo>
                    <a:pt x="86433" y="52283"/>
                  </a:lnTo>
                  <a:lnTo>
                    <a:pt x="87794" y="51916"/>
                  </a:lnTo>
                  <a:lnTo>
                    <a:pt x="89055" y="51794"/>
                  </a:lnTo>
                  <a:lnTo>
                    <a:pt x="90311" y="51672"/>
                  </a:lnTo>
                  <a:lnTo>
                    <a:pt x="91466" y="51794"/>
                  </a:lnTo>
                  <a:lnTo>
                    <a:pt x="92722" y="51916"/>
                  </a:lnTo>
                  <a:lnTo>
                    <a:pt x="93877" y="52038"/>
                  </a:lnTo>
                  <a:lnTo>
                    <a:pt x="96288" y="52650"/>
                  </a:lnTo>
                  <a:lnTo>
                    <a:pt x="98705" y="53322"/>
                  </a:lnTo>
                  <a:lnTo>
                    <a:pt x="100905" y="54061"/>
                  </a:lnTo>
                  <a:lnTo>
                    <a:pt x="103316" y="54855"/>
                  </a:lnTo>
                  <a:lnTo>
                    <a:pt x="105522" y="55588"/>
                  </a:lnTo>
                  <a:lnTo>
                    <a:pt x="107933" y="56016"/>
                  </a:lnTo>
                  <a:lnTo>
                    <a:pt x="108983" y="56261"/>
                  </a:lnTo>
                  <a:lnTo>
                    <a:pt x="110244" y="56383"/>
                  </a:lnTo>
                  <a:lnTo>
                    <a:pt x="111183" y="56383"/>
                  </a:lnTo>
                  <a:lnTo>
                    <a:pt x="112444" y="56261"/>
                  </a:lnTo>
                  <a:lnTo>
                    <a:pt x="113388" y="56138"/>
                  </a:lnTo>
                  <a:lnTo>
                    <a:pt x="114650" y="55894"/>
                  </a:lnTo>
                  <a:lnTo>
                    <a:pt x="115800" y="55466"/>
                  </a:lnTo>
                  <a:lnTo>
                    <a:pt x="116850" y="54977"/>
                  </a:lnTo>
                  <a:lnTo>
                    <a:pt x="117477" y="54611"/>
                  </a:lnTo>
                  <a:lnTo>
                    <a:pt x="117794" y="54183"/>
                  </a:lnTo>
                  <a:lnTo>
                    <a:pt x="118216" y="53566"/>
                  </a:lnTo>
                  <a:lnTo>
                    <a:pt x="118633" y="52894"/>
                  </a:lnTo>
                  <a:lnTo>
                    <a:pt x="119055" y="51366"/>
                  </a:lnTo>
                  <a:lnTo>
                    <a:pt x="119055" y="49466"/>
                  </a:lnTo>
                  <a:lnTo>
                    <a:pt x="119055" y="47444"/>
                  </a:lnTo>
                  <a:lnTo>
                    <a:pt x="118844" y="45244"/>
                  </a:lnTo>
                  <a:lnTo>
                    <a:pt x="118633" y="42855"/>
                  </a:lnTo>
                  <a:lnTo>
                    <a:pt x="118216" y="40527"/>
                  </a:lnTo>
                  <a:lnTo>
                    <a:pt x="117477" y="35811"/>
                  </a:lnTo>
                  <a:lnTo>
                    <a:pt x="116638" y="31588"/>
                  </a:lnTo>
                  <a:lnTo>
                    <a:pt x="116433" y="29811"/>
                  </a:lnTo>
                  <a:lnTo>
                    <a:pt x="116433" y="28283"/>
                  </a:lnTo>
                  <a:lnTo>
                    <a:pt x="116433" y="27000"/>
                  </a:lnTo>
                  <a:lnTo>
                    <a:pt x="116850" y="26200"/>
                  </a:lnTo>
                  <a:lnTo>
                    <a:pt x="114650" y="27000"/>
                  </a:lnTo>
                  <a:lnTo>
                    <a:pt x="111816" y="27733"/>
                  </a:lnTo>
                  <a:lnTo>
                    <a:pt x="108983" y="28161"/>
                  </a:lnTo>
                  <a:lnTo>
                    <a:pt x="105733" y="28650"/>
                  </a:lnTo>
                  <a:lnTo>
                    <a:pt x="102583" y="28894"/>
                  </a:lnTo>
                  <a:lnTo>
                    <a:pt x="99122" y="29138"/>
                  </a:lnTo>
                  <a:lnTo>
                    <a:pt x="95661" y="29261"/>
                  </a:lnTo>
                  <a:lnTo>
                    <a:pt x="92305" y="29261"/>
                  </a:lnTo>
                  <a:lnTo>
                    <a:pt x="88844" y="29138"/>
                  </a:lnTo>
                  <a:lnTo>
                    <a:pt x="85383" y="28894"/>
                  </a:lnTo>
                  <a:lnTo>
                    <a:pt x="82444" y="28650"/>
                  </a:lnTo>
                  <a:lnTo>
                    <a:pt x="79405" y="28283"/>
                  </a:lnTo>
                  <a:lnTo>
                    <a:pt x="76572" y="27855"/>
                  </a:lnTo>
                  <a:lnTo>
                    <a:pt x="74366" y="27366"/>
                  </a:lnTo>
                  <a:lnTo>
                    <a:pt x="72372" y="26750"/>
                  </a:lnTo>
                  <a:lnTo>
                    <a:pt x="70694" y="26200"/>
                  </a:lnTo>
                  <a:lnTo>
                    <a:pt x="69333" y="25588"/>
                  </a:lnTo>
                  <a:lnTo>
                    <a:pt x="68283" y="24977"/>
                  </a:lnTo>
                  <a:lnTo>
                    <a:pt x="67761" y="24427"/>
                  </a:lnTo>
                  <a:lnTo>
                    <a:pt x="67127" y="23811"/>
                  </a:lnTo>
                  <a:lnTo>
                    <a:pt x="66922" y="23261"/>
                  </a:lnTo>
                  <a:lnTo>
                    <a:pt x="66711" y="22650"/>
                  </a:lnTo>
                  <a:lnTo>
                    <a:pt x="66922" y="22038"/>
                  </a:lnTo>
                  <a:lnTo>
                    <a:pt x="67338" y="21488"/>
                  </a:lnTo>
                  <a:lnTo>
                    <a:pt x="67761" y="20750"/>
                  </a:lnTo>
                  <a:lnTo>
                    <a:pt x="68283" y="20077"/>
                  </a:lnTo>
                  <a:lnTo>
                    <a:pt x="69122" y="19344"/>
                  </a:lnTo>
                  <a:lnTo>
                    <a:pt x="70172" y="18672"/>
                  </a:lnTo>
                  <a:lnTo>
                    <a:pt x="72583" y="17138"/>
                  </a:lnTo>
                  <a:lnTo>
                    <a:pt x="75205" y="15366"/>
                  </a:lnTo>
                  <a:lnTo>
                    <a:pt x="76572" y="14322"/>
                  </a:lnTo>
                  <a:lnTo>
                    <a:pt x="77411" y="13222"/>
                  </a:lnTo>
                  <a:lnTo>
                    <a:pt x="77933" y="12061"/>
                  </a:lnTo>
                  <a:lnTo>
                    <a:pt x="78355" y="10894"/>
                  </a:lnTo>
                  <a:lnTo>
                    <a:pt x="78355" y="9611"/>
                  </a:lnTo>
                  <a:lnTo>
                    <a:pt x="78144" y="8322"/>
                  </a:lnTo>
                  <a:lnTo>
                    <a:pt x="77622" y="7038"/>
                  </a:lnTo>
                  <a:lnTo>
                    <a:pt x="76777" y="5872"/>
                  </a:lnTo>
                  <a:lnTo>
                    <a:pt x="75522" y="4650"/>
                  </a:lnTo>
                  <a:lnTo>
                    <a:pt x="74366" y="3488"/>
                  </a:lnTo>
                  <a:lnTo>
                    <a:pt x="72794" y="2566"/>
                  </a:lnTo>
                  <a:lnTo>
                    <a:pt x="70905" y="1711"/>
                  </a:lnTo>
                  <a:lnTo>
                    <a:pt x="68911" y="1038"/>
                  </a:lnTo>
                  <a:lnTo>
                    <a:pt x="66711" y="427"/>
                  </a:lnTo>
                  <a:lnTo>
                    <a:pt x="64300" y="183"/>
                  </a:lnTo>
                  <a:lnTo>
                    <a:pt x="61677" y="61"/>
                  </a:lnTo>
                  <a:lnTo>
                    <a:pt x="59261" y="61"/>
                  </a:lnTo>
                  <a:lnTo>
                    <a:pt x="56850" y="427"/>
                  </a:lnTo>
                  <a:lnTo>
                    <a:pt x="54650" y="1038"/>
                  </a:lnTo>
                  <a:lnTo>
                    <a:pt x="52444" y="1588"/>
                  </a:lnTo>
                  <a:lnTo>
                    <a:pt x="50344" y="2566"/>
                  </a:lnTo>
                  <a:lnTo>
                    <a:pt x="48561" y="3488"/>
                  </a:lnTo>
                  <a:lnTo>
                    <a:pt x="46988" y="4527"/>
                  </a:lnTo>
                  <a:lnTo>
                    <a:pt x="45733" y="5750"/>
                  </a:lnTo>
                  <a:lnTo>
                    <a:pt x="44788" y="6916"/>
                  </a:lnTo>
                  <a:lnTo>
                    <a:pt x="43950" y="8200"/>
                  </a:lnTo>
                  <a:lnTo>
                    <a:pt x="43527" y="9488"/>
                  </a:lnTo>
                  <a:lnTo>
                    <a:pt x="43316" y="10894"/>
                  </a:lnTo>
                  <a:lnTo>
                    <a:pt x="43527" y="12183"/>
                  </a:lnTo>
                  <a:lnTo>
                    <a:pt x="44155" y="13344"/>
                  </a:lnTo>
                  <a:lnTo>
                    <a:pt x="44788" y="14077"/>
                  </a:lnTo>
                  <a:lnTo>
                    <a:pt x="45416" y="14688"/>
                  </a:lnTo>
                  <a:lnTo>
                    <a:pt x="45938" y="15244"/>
                  </a:lnTo>
                  <a:lnTo>
                    <a:pt x="46777" y="15733"/>
                  </a:lnTo>
                  <a:lnTo>
                    <a:pt x="48355" y="16772"/>
                  </a:lnTo>
                  <a:lnTo>
                    <a:pt x="49822" y="17811"/>
                  </a:lnTo>
                  <a:lnTo>
                    <a:pt x="50766" y="18916"/>
                  </a:lnTo>
                  <a:lnTo>
                    <a:pt x="51816" y="19833"/>
                  </a:lnTo>
                  <a:lnTo>
                    <a:pt x="52444" y="20750"/>
                  </a:lnTo>
                  <a:lnTo>
                    <a:pt x="52866" y="21611"/>
                  </a:lnTo>
                  <a:lnTo>
                    <a:pt x="52966" y="22405"/>
                  </a:lnTo>
                  <a:lnTo>
                    <a:pt x="52966" y="23138"/>
                  </a:lnTo>
                  <a:lnTo>
                    <a:pt x="52866" y="23811"/>
                  </a:lnTo>
                  <a:lnTo>
                    <a:pt x="52444" y="24427"/>
                  </a:lnTo>
                  <a:lnTo>
                    <a:pt x="51816" y="24977"/>
                  </a:lnTo>
                  <a:lnTo>
                    <a:pt x="50977" y="25344"/>
                  </a:lnTo>
                  <a:lnTo>
                    <a:pt x="50033" y="25711"/>
                  </a:lnTo>
                  <a:lnTo>
                    <a:pt x="48772" y="26077"/>
                  </a:lnTo>
                  <a:lnTo>
                    <a:pt x="47411" y="26200"/>
                  </a:lnTo>
                  <a:lnTo>
                    <a:pt x="45733" y="26200"/>
                  </a:lnTo>
                  <a:lnTo>
                    <a:pt x="39544" y="26322"/>
                  </a:lnTo>
                  <a:lnTo>
                    <a:pt x="33038" y="26505"/>
                  </a:lnTo>
                  <a:lnTo>
                    <a:pt x="26638" y="26750"/>
                  </a:lnTo>
                  <a:lnTo>
                    <a:pt x="20450" y="27000"/>
                  </a:lnTo>
                  <a:lnTo>
                    <a:pt x="14788" y="27122"/>
                  </a:lnTo>
                  <a:lnTo>
                    <a:pt x="9750" y="27122"/>
                  </a:lnTo>
                  <a:lnTo>
                    <a:pt x="7550" y="27000"/>
                  </a:lnTo>
                  <a:lnTo>
                    <a:pt x="5450" y="26872"/>
                  </a:lnTo>
                  <a:lnTo>
                    <a:pt x="3877" y="26505"/>
                  </a:lnTo>
                  <a:lnTo>
                    <a:pt x="2516" y="26200"/>
                  </a:lnTo>
                  <a:lnTo>
                    <a:pt x="2516" y="29566"/>
                  </a:lnTo>
                  <a:lnTo>
                    <a:pt x="2516" y="33794"/>
                  </a:lnTo>
                  <a:lnTo>
                    <a:pt x="2516" y="38383"/>
                  </a:lnTo>
                  <a:lnTo>
                    <a:pt x="2516" y="43222"/>
                  </a:lnTo>
                  <a:lnTo>
                    <a:pt x="2516" y="47811"/>
                  </a:lnTo>
                  <a:lnTo>
                    <a:pt x="2516" y="51916"/>
                  </a:lnTo>
                  <a:lnTo>
                    <a:pt x="2516" y="55100"/>
                  </a:lnTo>
                  <a:lnTo>
                    <a:pt x="2516" y="57122"/>
                  </a:lnTo>
                  <a:lnTo>
                    <a:pt x="2722" y="57672"/>
                  </a:lnTo>
                  <a:lnTo>
                    <a:pt x="3038" y="58283"/>
                  </a:lnTo>
                  <a:lnTo>
                    <a:pt x="3666" y="58833"/>
                  </a:lnTo>
                  <a:lnTo>
                    <a:pt x="4505" y="59444"/>
                  </a:lnTo>
                  <a:lnTo>
                    <a:pt x="5450" y="60061"/>
                  </a:lnTo>
                  <a:lnTo>
                    <a:pt x="6711" y="60488"/>
                  </a:lnTo>
                  <a:lnTo>
                    <a:pt x="8072" y="60855"/>
                  </a:lnTo>
                  <a:lnTo>
                    <a:pt x="9544" y="61222"/>
                  </a:lnTo>
                  <a:lnTo>
                    <a:pt x="10905" y="61466"/>
                  </a:lnTo>
                  <a:lnTo>
                    <a:pt x="12583" y="61588"/>
                  </a:lnTo>
                  <a:lnTo>
                    <a:pt x="14155" y="61466"/>
                  </a:lnTo>
                  <a:lnTo>
                    <a:pt x="15522" y="61344"/>
                  </a:lnTo>
                  <a:lnTo>
                    <a:pt x="17200" y="60977"/>
                  </a:lnTo>
                  <a:lnTo>
                    <a:pt x="18561" y="60488"/>
                  </a:lnTo>
                  <a:lnTo>
                    <a:pt x="20033" y="59811"/>
                  </a:lnTo>
                  <a:lnTo>
                    <a:pt x="21183" y="58833"/>
                  </a:lnTo>
                  <a:close/>
                </a:path>
              </a:pathLst>
            </a:custGeom>
            <a:solidFill>
              <a:srgbClr val="D8EBB3"/>
            </a:solidFill>
            <a:ln w="2857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261" name="Shape 261"/>
            <p:cNvSpPr/>
            <p:nvPr/>
          </p:nvSpPr>
          <p:spPr>
            <a:xfrm>
              <a:off x="2895600" y="1731962"/>
              <a:ext cx="2857500" cy="1668462"/>
            </a:xfrm>
            <a:custGeom>
              <a:avLst/>
              <a:gdLst/>
              <a:ahLst/>
              <a:cxnLst/>
              <a:rect l="0" t="0" r="0" b="0"/>
              <a:pathLst>
                <a:path w="120000" h="120000" extrusionOk="0">
                  <a:moveTo>
                    <a:pt x="52000" y="115755"/>
                  </a:moveTo>
                  <a:lnTo>
                    <a:pt x="52933" y="115755"/>
                  </a:lnTo>
                  <a:lnTo>
                    <a:pt x="53811" y="115344"/>
                  </a:lnTo>
                  <a:lnTo>
                    <a:pt x="54500" y="114927"/>
                  </a:lnTo>
                  <a:lnTo>
                    <a:pt x="55122" y="114305"/>
                  </a:lnTo>
                  <a:lnTo>
                    <a:pt x="55622" y="113477"/>
                  </a:lnTo>
                  <a:lnTo>
                    <a:pt x="55933" y="112755"/>
                  </a:lnTo>
                  <a:lnTo>
                    <a:pt x="56183" y="111722"/>
                  </a:lnTo>
                  <a:lnTo>
                    <a:pt x="56311" y="110583"/>
                  </a:lnTo>
                  <a:lnTo>
                    <a:pt x="56311" y="109344"/>
                  </a:lnTo>
                  <a:lnTo>
                    <a:pt x="56183" y="108000"/>
                  </a:lnTo>
                  <a:lnTo>
                    <a:pt x="55933" y="106344"/>
                  </a:lnTo>
                  <a:lnTo>
                    <a:pt x="55622" y="105000"/>
                  </a:lnTo>
                  <a:lnTo>
                    <a:pt x="55000" y="103444"/>
                  </a:lnTo>
                  <a:lnTo>
                    <a:pt x="54372" y="101583"/>
                  </a:lnTo>
                  <a:lnTo>
                    <a:pt x="53561" y="99822"/>
                  </a:lnTo>
                  <a:lnTo>
                    <a:pt x="52622" y="98066"/>
                  </a:lnTo>
                  <a:lnTo>
                    <a:pt x="52122" y="97033"/>
                  </a:lnTo>
                  <a:lnTo>
                    <a:pt x="51750" y="96100"/>
                  </a:lnTo>
                  <a:lnTo>
                    <a:pt x="51433" y="95066"/>
                  </a:lnTo>
                  <a:lnTo>
                    <a:pt x="51061" y="94033"/>
                  </a:lnTo>
                  <a:lnTo>
                    <a:pt x="50683" y="91861"/>
                  </a:lnTo>
                  <a:lnTo>
                    <a:pt x="50561" y="89688"/>
                  </a:lnTo>
                  <a:lnTo>
                    <a:pt x="50561" y="87516"/>
                  </a:lnTo>
                  <a:lnTo>
                    <a:pt x="50933" y="85344"/>
                  </a:lnTo>
                  <a:lnTo>
                    <a:pt x="51311" y="83172"/>
                  </a:lnTo>
                  <a:lnTo>
                    <a:pt x="52000" y="81000"/>
                  </a:lnTo>
                  <a:lnTo>
                    <a:pt x="52750" y="79133"/>
                  </a:lnTo>
                  <a:lnTo>
                    <a:pt x="53683" y="77172"/>
                  </a:lnTo>
                  <a:lnTo>
                    <a:pt x="54750" y="75616"/>
                  </a:lnTo>
                  <a:lnTo>
                    <a:pt x="55933" y="74172"/>
                  </a:lnTo>
                  <a:lnTo>
                    <a:pt x="57183" y="73033"/>
                  </a:lnTo>
                  <a:lnTo>
                    <a:pt x="58622" y="72205"/>
                  </a:lnTo>
                  <a:lnTo>
                    <a:pt x="60061" y="71583"/>
                  </a:lnTo>
                  <a:lnTo>
                    <a:pt x="61494" y="71477"/>
                  </a:lnTo>
                  <a:lnTo>
                    <a:pt x="63061" y="71583"/>
                  </a:lnTo>
                  <a:lnTo>
                    <a:pt x="64500" y="72205"/>
                  </a:lnTo>
                  <a:lnTo>
                    <a:pt x="65811" y="73238"/>
                  </a:lnTo>
                  <a:lnTo>
                    <a:pt x="67000" y="74377"/>
                  </a:lnTo>
                  <a:lnTo>
                    <a:pt x="68061" y="75822"/>
                  </a:lnTo>
                  <a:lnTo>
                    <a:pt x="68994" y="77377"/>
                  </a:lnTo>
                  <a:lnTo>
                    <a:pt x="69750" y="79133"/>
                  </a:lnTo>
                  <a:lnTo>
                    <a:pt x="70500" y="81205"/>
                  </a:lnTo>
                  <a:lnTo>
                    <a:pt x="70933" y="83377"/>
                  </a:lnTo>
                  <a:lnTo>
                    <a:pt x="71311" y="85550"/>
                  </a:lnTo>
                  <a:lnTo>
                    <a:pt x="71433" y="87516"/>
                  </a:lnTo>
                  <a:lnTo>
                    <a:pt x="71433" y="89688"/>
                  </a:lnTo>
                  <a:lnTo>
                    <a:pt x="71183" y="91861"/>
                  </a:lnTo>
                  <a:lnTo>
                    <a:pt x="70811" y="93822"/>
                  </a:lnTo>
                  <a:lnTo>
                    <a:pt x="70372" y="95688"/>
                  </a:lnTo>
                  <a:lnTo>
                    <a:pt x="69500" y="97238"/>
                  </a:lnTo>
                  <a:lnTo>
                    <a:pt x="67933" y="100238"/>
                  </a:lnTo>
                  <a:lnTo>
                    <a:pt x="66500" y="103033"/>
                  </a:lnTo>
                  <a:lnTo>
                    <a:pt x="65933" y="104172"/>
                  </a:lnTo>
                  <a:lnTo>
                    <a:pt x="65433" y="105411"/>
                  </a:lnTo>
                  <a:lnTo>
                    <a:pt x="65061" y="106550"/>
                  </a:lnTo>
                  <a:lnTo>
                    <a:pt x="64811" y="107583"/>
                  </a:lnTo>
                  <a:lnTo>
                    <a:pt x="64622" y="108722"/>
                  </a:lnTo>
                  <a:lnTo>
                    <a:pt x="64622" y="109755"/>
                  </a:lnTo>
                  <a:lnTo>
                    <a:pt x="64622" y="110788"/>
                  </a:lnTo>
                  <a:lnTo>
                    <a:pt x="64683" y="111722"/>
                  </a:lnTo>
                  <a:lnTo>
                    <a:pt x="65061" y="112755"/>
                  </a:lnTo>
                  <a:lnTo>
                    <a:pt x="65561" y="113688"/>
                  </a:lnTo>
                  <a:lnTo>
                    <a:pt x="66061" y="114722"/>
                  </a:lnTo>
                  <a:lnTo>
                    <a:pt x="66872" y="115755"/>
                  </a:lnTo>
                  <a:lnTo>
                    <a:pt x="67811" y="116688"/>
                  </a:lnTo>
                  <a:lnTo>
                    <a:pt x="68994" y="117722"/>
                  </a:lnTo>
                  <a:lnTo>
                    <a:pt x="70372" y="118444"/>
                  </a:lnTo>
                  <a:lnTo>
                    <a:pt x="72000" y="119066"/>
                  </a:lnTo>
                  <a:lnTo>
                    <a:pt x="73811" y="119688"/>
                  </a:lnTo>
                  <a:lnTo>
                    <a:pt x="75622" y="120305"/>
                  </a:lnTo>
                  <a:lnTo>
                    <a:pt x="77683" y="120516"/>
                  </a:lnTo>
                  <a:lnTo>
                    <a:pt x="79683" y="120722"/>
                  </a:lnTo>
                  <a:lnTo>
                    <a:pt x="81750" y="120722"/>
                  </a:lnTo>
                  <a:lnTo>
                    <a:pt x="83750" y="120722"/>
                  </a:lnTo>
                  <a:lnTo>
                    <a:pt x="85811" y="120305"/>
                  </a:lnTo>
                  <a:lnTo>
                    <a:pt x="87744" y="119894"/>
                  </a:lnTo>
                  <a:lnTo>
                    <a:pt x="89622" y="119066"/>
                  </a:lnTo>
                  <a:lnTo>
                    <a:pt x="91433" y="118344"/>
                  </a:lnTo>
                  <a:lnTo>
                    <a:pt x="93000" y="117100"/>
                  </a:lnTo>
                  <a:lnTo>
                    <a:pt x="94311" y="115755"/>
                  </a:lnTo>
                  <a:lnTo>
                    <a:pt x="94683" y="114722"/>
                  </a:lnTo>
                  <a:lnTo>
                    <a:pt x="94933" y="113477"/>
                  </a:lnTo>
                  <a:lnTo>
                    <a:pt x="95183" y="112344"/>
                  </a:lnTo>
                  <a:lnTo>
                    <a:pt x="95311" y="111000"/>
                  </a:lnTo>
                  <a:lnTo>
                    <a:pt x="95372" y="108205"/>
                  </a:lnTo>
                  <a:lnTo>
                    <a:pt x="95372" y="105411"/>
                  </a:lnTo>
                  <a:lnTo>
                    <a:pt x="95311" y="102205"/>
                  </a:lnTo>
                  <a:lnTo>
                    <a:pt x="95061" y="99000"/>
                  </a:lnTo>
                  <a:lnTo>
                    <a:pt x="94811" y="95894"/>
                  </a:lnTo>
                  <a:lnTo>
                    <a:pt x="94433" y="92477"/>
                  </a:lnTo>
                  <a:lnTo>
                    <a:pt x="93622" y="86172"/>
                  </a:lnTo>
                  <a:lnTo>
                    <a:pt x="93000" y="79961"/>
                  </a:lnTo>
                  <a:lnTo>
                    <a:pt x="92872" y="77377"/>
                  </a:lnTo>
                  <a:lnTo>
                    <a:pt x="92750" y="74788"/>
                  </a:lnTo>
                  <a:lnTo>
                    <a:pt x="92872" y="72616"/>
                  </a:lnTo>
                  <a:lnTo>
                    <a:pt x="93250" y="70861"/>
                  </a:lnTo>
                  <a:lnTo>
                    <a:pt x="93622" y="68994"/>
                  </a:lnTo>
                  <a:lnTo>
                    <a:pt x="94183" y="67444"/>
                  </a:lnTo>
                  <a:lnTo>
                    <a:pt x="94933" y="66100"/>
                  </a:lnTo>
                  <a:lnTo>
                    <a:pt x="95622" y="64861"/>
                  </a:lnTo>
                  <a:lnTo>
                    <a:pt x="96500" y="63722"/>
                  </a:lnTo>
                  <a:lnTo>
                    <a:pt x="97311" y="62688"/>
                  </a:lnTo>
                  <a:lnTo>
                    <a:pt x="98311" y="61861"/>
                  </a:lnTo>
                  <a:lnTo>
                    <a:pt x="99250" y="61344"/>
                  </a:lnTo>
                  <a:lnTo>
                    <a:pt x="100183" y="60722"/>
                  </a:lnTo>
                  <a:lnTo>
                    <a:pt x="101183" y="60516"/>
                  </a:lnTo>
                  <a:lnTo>
                    <a:pt x="102122" y="60516"/>
                  </a:lnTo>
                  <a:lnTo>
                    <a:pt x="103061" y="60927"/>
                  </a:lnTo>
                  <a:lnTo>
                    <a:pt x="103933" y="61344"/>
                  </a:lnTo>
                  <a:lnTo>
                    <a:pt x="104750" y="62066"/>
                  </a:lnTo>
                  <a:lnTo>
                    <a:pt x="105622" y="63100"/>
                  </a:lnTo>
                  <a:lnTo>
                    <a:pt x="106311" y="64444"/>
                  </a:lnTo>
                  <a:lnTo>
                    <a:pt x="107061" y="65894"/>
                  </a:lnTo>
                  <a:lnTo>
                    <a:pt x="108000" y="66822"/>
                  </a:lnTo>
                  <a:lnTo>
                    <a:pt x="108933" y="67650"/>
                  </a:lnTo>
                  <a:lnTo>
                    <a:pt x="110122" y="68272"/>
                  </a:lnTo>
                  <a:lnTo>
                    <a:pt x="111250" y="68272"/>
                  </a:lnTo>
                  <a:lnTo>
                    <a:pt x="112433" y="68272"/>
                  </a:lnTo>
                  <a:lnTo>
                    <a:pt x="113622" y="67861"/>
                  </a:lnTo>
                  <a:lnTo>
                    <a:pt x="114683" y="67238"/>
                  </a:lnTo>
                  <a:lnTo>
                    <a:pt x="115811" y="66516"/>
                  </a:lnTo>
                  <a:lnTo>
                    <a:pt x="116872" y="65477"/>
                  </a:lnTo>
                  <a:lnTo>
                    <a:pt x="117811" y="64238"/>
                  </a:lnTo>
                  <a:lnTo>
                    <a:pt x="118683" y="62894"/>
                  </a:lnTo>
                  <a:lnTo>
                    <a:pt x="119250" y="61550"/>
                  </a:lnTo>
                  <a:lnTo>
                    <a:pt x="119872" y="59688"/>
                  </a:lnTo>
                  <a:lnTo>
                    <a:pt x="120122" y="57927"/>
                  </a:lnTo>
                  <a:lnTo>
                    <a:pt x="120250" y="56172"/>
                  </a:lnTo>
                  <a:lnTo>
                    <a:pt x="120122" y="53377"/>
                  </a:lnTo>
                  <a:lnTo>
                    <a:pt x="119872" y="50788"/>
                  </a:lnTo>
                  <a:lnTo>
                    <a:pt x="119250" y="48616"/>
                  </a:lnTo>
                  <a:lnTo>
                    <a:pt x="118683" y="46650"/>
                  </a:lnTo>
                  <a:lnTo>
                    <a:pt x="117811" y="44788"/>
                  </a:lnTo>
                  <a:lnTo>
                    <a:pt x="116872" y="43444"/>
                  </a:lnTo>
                  <a:lnTo>
                    <a:pt x="115811" y="42205"/>
                  </a:lnTo>
                  <a:lnTo>
                    <a:pt x="114683" y="41272"/>
                  </a:lnTo>
                  <a:lnTo>
                    <a:pt x="113622" y="40650"/>
                  </a:lnTo>
                  <a:lnTo>
                    <a:pt x="112433" y="40033"/>
                  </a:lnTo>
                  <a:lnTo>
                    <a:pt x="111250" y="39822"/>
                  </a:lnTo>
                  <a:lnTo>
                    <a:pt x="110122" y="40033"/>
                  </a:lnTo>
                  <a:lnTo>
                    <a:pt x="108933" y="40238"/>
                  </a:lnTo>
                  <a:lnTo>
                    <a:pt x="108000" y="40861"/>
                  </a:lnTo>
                  <a:lnTo>
                    <a:pt x="107061" y="41688"/>
                  </a:lnTo>
                  <a:lnTo>
                    <a:pt x="106311" y="42822"/>
                  </a:lnTo>
                  <a:lnTo>
                    <a:pt x="105622" y="43861"/>
                  </a:lnTo>
                  <a:lnTo>
                    <a:pt x="104622" y="44583"/>
                  </a:lnTo>
                  <a:lnTo>
                    <a:pt x="103683" y="45411"/>
                  </a:lnTo>
                  <a:lnTo>
                    <a:pt x="102622" y="45822"/>
                  </a:lnTo>
                  <a:lnTo>
                    <a:pt x="101500" y="46033"/>
                  </a:lnTo>
                  <a:lnTo>
                    <a:pt x="100433" y="46238"/>
                  </a:lnTo>
                  <a:lnTo>
                    <a:pt x="99372" y="46238"/>
                  </a:lnTo>
                  <a:lnTo>
                    <a:pt x="98311" y="45822"/>
                  </a:lnTo>
                  <a:lnTo>
                    <a:pt x="97183" y="45411"/>
                  </a:lnTo>
                  <a:lnTo>
                    <a:pt x="96122" y="44788"/>
                  </a:lnTo>
                  <a:lnTo>
                    <a:pt x="95183" y="44272"/>
                  </a:lnTo>
                  <a:lnTo>
                    <a:pt x="94311" y="43238"/>
                  </a:lnTo>
                  <a:lnTo>
                    <a:pt x="93622" y="42205"/>
                  </a:lnTo>
                  <a:lnTo>
                    <a:pt x="93000" y="41272"/>
                  </a:lnTo>
                  <a:lnTo>
                    <a:pt x="92622" y="39822"/>
                  </a:lnTo>
                  <a:lnTo>
                    <a:pt x="92433" y="38477"/>
                  </a:lnTo>
                  <a:lnTo>
                    <a:pt x="92311" y="36100"/>
                  </a:lnTo>
                  <a:lnTo>
                    <a:pt x="92311" y="32066"/>
                  </a:lnTo>
                  <a:lnTo>
                    <a:pt x="92500" y="27305"/>
                  </a:lnTo>
                  <a:lnTo>
                    <a:pt x="92750" y="21822"/>
                  </a:lnTo>
                  <a:lnTo>
                    <a:pt x="93122" y="16444"/>
                  </a:lnTo>
                  <a:lnTo>
                    <a:pt x="93500" y="11066"/>
                  </a:lnTo>
                  <a:lnTo>
                    <a:pt x="93933" y="6516"/>
                  </a:lnTo>
                  <a:lnTo>
                    <a:pt x="94311" y="2894"/>
                  </a:lnTo>
                  <a:lnTo>
                    <a:pt x="94183" y="2894"/>
                  </a:lnTo>
                  <a:lnTo>
                    <a:pt x="94061" y="2894"/>
                  </a:lnTo>
                  <a:lnTo>
                    <a:pt x="90372" y="2688"/>
                  </a:lnTo>
                  <a:lnTo>
                    <a:pt x="86872" y="2377"/>
                  </a:lnTo>
                  <a:lnTo>
                    <a:pt x="83683" y="1961"/>
                  </a:lnTo>
                  <a:lnTo>
                    <a:pt x="80683" y="1550"/>
                  </a:lnTo>
                  <a:lnTo>
                    <a:pt x="78000" y="927"/>
                  </a:lnTo>
                  <a:lnTo>
                    <a:pt x="75750" y="516"/>
                  </a:lnTo>
                  <a:lnTo>
                    <a:pt x="74061" y="100"/>
                  </a:lnTo>
                  <a:lnTo>
                    <a:pt x="72872" y="100"/>
                  </a:lnTo>
                  <a:lnTo>
                    <a:pt x="72122" y="100"/>
                  </a:lnTo>
                  <a:lnTo>
                    <a:pt x="71433" y="722"/>
                  </a:lnTo>
                  <a:lnTo>
                    <a:pt x="70683" y="1550"/>
                  </a:lnTo>
                  <a:lnTo>
                    <a:pt x="70122" y="2477"/>
                  </a:lnTo>
                  <a:lnTo>
                    <a:pt x="69500" y="3722"/>
                  </a:lnTo>
                  <a:lnTo>
                    <a:pt x="68994" y="5066"/>
                  </a:lnTo>
                  <a:lnTo>
                    <a:pt x="68683" y="6722"/>
                  </a:lnTo>
                  <a:lnTo>
                    <a:pt x="68433" y="8477"/>
                  </a:lnTo>
                  <a:lnTo>
                    <a:pt x="68183" y="10238"/>
                  </a:lnTo>
                  <a:lnTo>
                    <a:pt x="68061" y="12305"/>
                  </a:lnTo>
                  <a:lnTo>
                    <a:pt x="68183" y="14066"/>
                  </a:lnTo>
                  <a:lnTo>
                    <a:pt x="68433" y="16033"/>
                  </a:lnTo>
                  <a:lnTo>
                    <a:pt x="68811" y="18000"/>
                  </a:lnTo>
                  <a:lnTo>
                    <a:pt x="69244" y="19755"/>
                  </a:lnTo>
                  <a:lnTo>
                    <a:pt x="69872" y="21616"/>
                  </a:lnTo>
                  <a:lnTo>
                    <a:pt x="70811" y="23172"/>
                  </a:lnTo>
                  <a:lnTo>
                    <a:pt x="71811" y="24927"/>
                  </a:lnTo>
                  <a:lnTo>
                    <a:pt x="72500" y="27000"/>
                  </a:lnTo>
                  <a:lnTo>
                    <a:pt x="73122" y="29172"/>
                  </a:lnTo>
                  <a:lnTo>
                    <a:pt x="73433" y="31133"/>
                  </a:lnTo>
                  <a:lnTo>
                    <a:pt x="73683" y="33305"/>
                  </a:lnTo>
                  <a:lnTo>
                    <a:pt x="73561" y="35477"/>
                  </a:lnTo>
                  <a:lnTo>
                    <a:pt x="73433" y="37444"/>
                  </a:lnTo>
                  <a:lnTo>
                    <a:pt x="72994" y="39411"/>
                  </a:lnTo>
                  <a:lnTo>
                    <a:pt x="72500" y="41272"/>
                  </a:lnTo>
                  <a:lnTo>
                    <a:pt x="71683" y="43033"/>
                  </a:lnTo>
                  <a:lnTo>
                    <a:pt x="70683" y="44583"/>
                  </a:lnTo>
                  <a:lnTo>
                    <a:pt x="69622" y="46033"/>
                  </a:lnTo>
                  <a:lnTo>
                    <a:pt x="68433" y="47172"/>
                  </a:lnTo>
                  <a:lnTo>
                    <a:pt x="67000" y="48205"/>
                  </a:lnTo>
                  <a:lnTo>
                    <a:pt x="65311" y="48822"/>
                  </a:lnTo>
                  <a:lnTo>
                    <a:pt x="63622" y="49033"/>
                  </a:lnTo>
                  <a:lnTo>
                    <a:pt x="62683" y="49033"/>
                  </a:lnTo>
                  <a:lnTo>
                    <a:pt x="61811" y="49033"/>
                  </a:lnTo>
                  <a:lnTo>
                    <a:pt x="61122" y="48822"/>
                  </a:lnTo>
                  <a:lnTo>
                    <a:pt x="60250" y="48411"/>
                  </a:lnTo>
                  <a:lnTo>
                    <a:pt x="59561" y="48000"/>
                  </a:lnTo>
                  <a:lnTo>
                    <a:pt x="58933" y="47583"/>
                  </a:lnTo>
                  <a:lnTo>
                    <a:pt x="58250" y="46961"/>
                  </a:lnTo>
                  <a:lnTo>
                    <a:pt x="57622" y="46238"/>
                  </a:lnTo>
                  <a:lnTo>
                    <a:pt x="56561" y="44788"/>
                  </a:lnTo>
                  <a:lnTo>
                    <a:pt x="55750" y="43033"/>
                  </a:lnTo>
                  <a:lnTo>
                    <a:pt x="55000" y="41066"/>
                  </a:lnTo>
                  <a:lnTo>
                    <a:pt x="54372" y="38894"/>
                  </a:lnTo>
                  <a:lnTo>
                    <a:pt x="54061" y="36722"/>
                  </a:lnTo>
                  <a:lnTo>
                    <a:pt x="53811" y="34550"/>
                  </a:lnTo>
                  <a:lnTo>
                    <a:pt x="53683" y="32066"/>
                  </a:lnTo>
                  <a:lnTo>
                    <a:pt x="53811" y="29894"/>
                  </a:lnTo>
                  <a:lnTo>
                    <a:pt x="54183" y="27722"/>
                  </a:lnTo>
                  <a:lnTo>
                    <a:pt x="54622" y="25755"/>
                  </a:lnTo>
                  <a:lnTo>
                    <a:pt x="55250" y="24000"/>
                  </a:lnTo>
                  <a:lnTo>
                    <a:pt x="55933" y="22344"/>
                  </a:lnTo>
                  <a:lnTo>
                    <a:pt x="56683" y="21205"/>
                  </a:lnTo>
                  <a:lnTo>
                    <a:pt x="57311" y="19961"/>
                  </a:lnTo>
                  <a:lnTo>
                    <a:pt x="57750" y="18616"/>
                  </a:lnTo>
                  <a:lnTo>
                    <a:pt x="58122" y="17272"/>
                  </a:lnTo>
                  <a:lnTo>
                    <a:pt x="58372" y="15822"/>
                  </a:lnTo>
                  <a:lnTo>
                    <a:pt x="58500" y="14477"/>
                  </a:lnTo>
                  <a:lnTo>
                    <a:pt x="58372" y="13033"/>
                  </a:lnTo>
                  <a:lnTo>
                    <a:pt x="58122" y="11894"/>
                  </a:lnTo>
                  <a:lnTo>
                    <a:pt x="57750" y="10444"/>
                  </a:lnTo>
                  <a:lnTo>
                    <a:pt x="57183" y="9100"/>
                  </a:lnTo>
                  <a:lnTo>
                    <a:pt x="56433" y="7861"/>
                  </a:lnTo>
                  <a:lnTo>
                    <a:pt x="55372" y="6722"/>
                  </a:lnTo>
                  <a:lnTo>
                    <a:pt x="54183" y="5477"/>
                  </a:lnTo>
                  <a:lnTo>
                    <a:pt x="52750" y="4550"/>
                  </a:lnTo>
                  <a:lnTo>
                    <a:pt x="51061" y="3722"/>
                  </a:lnTo>
                  <a:lnTo>
                    <a:pt x="49122" y="2894"/>
                  </a:lnTo>
                  <a:lnTo>
                    <a:pt x="47061" y="2477"/>
                  </a:lnTo>
                  <a:lnTo>
                    <a:pt x="44433" y="2377"/>
                  </a:lnTo>
                  <a:lnTo>
                    <a:pt x="41183" y="2377"/>
                  </a:lnTo>
                  <a:lnTo>
                    <a:pt x="37872" y="2477"/>
                  </a:lnTo>
                  <a:lnTo>
                    <a:pt x="34372" y="2894"/>
                  </a:lnTo>
                  <a:lnTo>
                    <a:pt x="31122" y="3516"/>
                  </a:lnTo>
                  <a:lnTo>
                    <a:pt x="28372" y="4133"/>
                  </a:lnTo>
                  <a:lnTo>
                    <a:pt x="26250" y="4755"/>
                  </a:lnTo>
                  <a:lnTo>
                    <a:pt x="26933" y="8688"/>
                  </a:lnTo>
                  <a:lnTo>
                    <a:pt x="27933" y="13861"/>
                  </a:lnTo>
                  <a:lnTo>
                    <a:pt x="28750" y="19755"/>
                  </a:lnTo>
                  <a:lnTo>
                    <a:pt x="29433" y="25961"/>
                  </a:lnTo>
                  <a:lnTo>
                    <a:pt x="29683" y="28961"/>
                  </a:lnTo>
                  <a:lnTo>
                    <a:pt x="29933" y="31961"/>
                  </a:lnTo>
                  <a:lnTo>
                    <a:pt x="30061" y="34861"/>
                  </a:lnTo>
                  <a:lnTo>
                    <a:pt x="30061" y="37444"/>
                  </a:lnTo>
                  <a:lnTo>
                    <a:pt x="29811" y="39822"/>
                  </a:lnTo>
                  <a:lnTo>
                    <a:pt x="29561" y="41894"/>
                  </a:lnTo>
                  <a:lnTo>
                    <a:pt x="29372" y="42822"/>
                  </a:lnTo>
                  <a:lnTo>
                    <a:pt x="29122" y="43650"/>
                  </a:lnTo>
                  <a:lnTo>
                    <a:pt x="28872" y="44272"/>
                  </a:lnTo>
                  <a:lnTo>
                    <a:pt x="28500" y="44788"/>
                  </a:lnTo>
                  <a:lnTo>
                    <a:pt x="27811" y="45822"/>
                  </a:lnTo>
                  <a:lnTo>
                    <a:pt x="26933" y="46650"/>
                  </a:lnTo>
                  <a:lnTo>
                    <a:pt x="26250" y="47377"/>
                  </a:lnTo>
                  <a:lnTo>
                    <a:pt x="25372" y="48000"/>
                  </a:lnTo>
                  <a:lnTo>
                    <a:pt x="24561" y="48411"/>
                  </a:lnTo>
                  <a:lnTo>
                    <a:pt x="23683" y="48616"/>
                  </a:lnTo>
                  <a:lnTo>
                    <a:pt x="22750" y="48822"/>
                  </a:lnTo>
                  <a:lnTo>
                    <a:pt x="21933" y="48822"/>
                  </a:lnTo>
                  <a:lnTo>
                    <a:pt x="21061" y="48616"/>
                  </a:lnTo>
                  <a:lnTo>
                    <a:pt x="20372" y="48411"/>
                  </a:lnTo>
                  <a:lnTo>
                    <a:pt x="19500" y="48205"/>
                  </a:lnTo>
                  <a:lnTo>
                    <a:pt x="18811" y="47788"/>
                  </a:lnTo>
                  <a:lnTo>
                    <a:pt x="18061" y="47172"/>
                  </a:lnTo>
                  <a:lnTo>
                    <a:pt x="17372" y="46444"/>
                  </a:lnTo>
                  <a:lnTo>
                    <a:pt x="16750" y="45822"/>
                  </a:lnTo>
                  <a:lnTo>
                    <a:pt x="16250" y="44788"/>
                  </a:lnTo>
                  <a:lnTo>
                    <a:pt x="15433" y="43650"/>
                  </a:lnTo>
                  <a:lnTo>
                    <a:pt x="14500" y="42616"/>
                  </a:lnTo>
                  <a:lnTo>
                    <a:pt x="13372" y="41894"/>
                  </a:lnTo>
                  <a:lnTo>
                    <a:pt x="12061" y="41477"/>
                  </a:lnTo>
                  <a:lnTo>
                    <a:pt x="10872" y="41272"/>
                  </a:lnTo>
                  <a:lnTo>
                    <a:pt x="9433" y="41272"/>
                  </a:lnTo>
                  <a:lnTo>
                    <a:pt x="8122" y="41477"/>
                  </a:lnTo>
                  <a:lnTo>
                    <a:pt x="6811" y="41994"/>
                  </a:lnTo>
                  <a:lnTo>
                    <a:pt x="5494" y="42822"/>
                  </a:lnTo>
                  <a:lnTo>
                    <a:pt x="4311" y="44066"/>
                  </a:lnTo>
                  <a:lnTo>
                    <a:pt x="3061" y="45616"/>
                  </a:lnTo>
                  <a:lnTo>
                    <a:pt x="2122" y="47377"/>
                  </a:lnTo>
                  <a:lnTo>
                    <a:pt x="1750" y="48411"/>
                  </a:lnTo>
                  <a:lnTo>
                    <a:pt x="1311" y="49550"/>
                  </a:lnTo>
                  <a:lnTo>
                    <a:pt x="1061" y="50788"/>
                  </a:lnTo>
                  <a:lnTo>
                    <a:pt x="683" y="51927"/>
                  </a:lnTo>
                  <a:lnTo>
                    <a:pt x="433" y="53377"/>
                  </a:lnTo>
                  <a:lnTo>
                    <a:pt x="311" y="54927"/>
                  </a:lnTo>
                  <a:lnTo>
                    <a:pt x="183" y="56583"/>
                  </a:lnTo>
                  <a:lnTo>
                    <a:pt x="183" y="58133"/>
                  </a:lnTo>
                  <a:lnTo>
                    <a:pt x="183" y="59477"/>
                  </a:lnTo>
                  <a:lnTo>
                    <a:pt x="311" y="60927"/>
                  </a:lnTo>
                  <a:lnTo>
                    <a:pt x="433" y="62066"/>
                  </a:lnTo>
                  <a:lnTo>
                    <a:pt x="683" y="63305"/>
                  </a:lnTo>
                  <a:lnTo>
                    <a:pt x="933" y="64444"/>
                  </a:lnTo>
                  <a:lnTo>
                    <a:pt x="1311" y="65477"/>
                  </a:lnTo>
                  <a:lnTo>
                    <a:pt x="1622" y="66516"/>
                  </a:lnTo>
                  <a:lnTo>
                    <a:pt x="2122" y="67444"/>
                  </a:lnTo>
                  <a:lnTo>
                    <a:pt x="3000" y="68994"/>
                  </a:lnTo>
                  <a:lnTo>
                    <a:pt x="4061" y="70444"/>
                  </a:lnTo>
                  <a:lnTo>
                    <a:pt x="5244" y="71477"/>
                  </a:lnTo>
                  <a:lnTo>
                    <a:pt x="6433" y="72205"/>
                  </a:lnTo>
                  <a:lnTo>
                    <a:pt x="7750" y="72822"/>
                  </a:lnTo>
                  <a:lnTo>
                    <a:pt x="8933" y="73238"/>
                  </a:lnTo>
                  <a:lnTo>
                    <a:pt x="10311" y="73238"/>
                  </a:lnTo>
                  <a:lnTo>
                    <a:pt x="11500" y="73033"/>
                  </a:lnTo>
                  <a:lnTo>
                    <a:pt x="12561" y="72616"/>
                  </a:lnTo>
                  <a:lnTo>
                    <a:pt x="13500" y="72000"/>
                  </a:lnTo>
                  <a:lnTo>
                    <a:pt x="14372" y="71066"/>
                  </a:lnTo>
                  <a:lnTo>
                    <a:pt x="14933" y="70033"/>
                  </a:lnTo>
                  <a:lnTo>
                    <a:pt x="15561" y="68994"/>
                  </a:lnTo>
                  <a:lnTo>
                    <a:pt x="16250" y="68272"/>
                  </a:lnTo>
                  <a:lnTo>
                    <a:pt x="17122" y="67650"/>
                  </a:lnTo>
                  <a:lnTo>
                    <a:pt x="17933" y="67238"/>
                  </a:lnTo>
                  <a:lnTo>
                    <a:pt x="18933" y="67238"/>
                  </a:lnTo>
                  <a:lnTo>
                    <a:pt x="19872" y="67238"/>
                  </a:lnTo>
                  <a:lnTo>
                    <a:pt x="20683" y="67650"/>
                  </a:lnTo>
                  <a:lnTo>
                    <a:pt x="21683" y="68066"/>
                  </a:lnTo>
                  <a:lnTo>
                    <a:pt x="22622" y="68688"/>
                  </a:lnTo>
                  <a:lnTo>
                    <a:pt x="23500" y="69411"/>
                  </a:lnTo>
                  <a:lnTo>
                    <a:pt x="24183" y="70238"/>
                  </a:lnTo>
                  <a:lnTo>
                    <a:pt x="24933" y="71272"/>
                  </a:lnTo>
                  <a:lnTo>
                    <a:pt x="25372" y="72411"/>
                  </a:lnTo>
                  <a:lnTo>
                    <a:pt x="25872" y="73650"/>
                  </a:lnTo>
                  <a:lnTo>
                    <a:pt x="26122" y="74788"/>
                  </a:lnTo>
                  <a:lnTo>
                    <a:pt x="26250" y="76033"/>
                  </a:lnTo>
                  <a:lnTo>
                    <a:pt x="26122" y="79344"/>
                  </a:lnTo>
                  <a:lnTo>
                    <a:pt x="25872" y="83583"/>
                  </a:lnTo>
                  <a:lnTo>
                    <a:pt x="25622" y="88755"/>
                  </a:lnTo>
                  <a:lnTo>
                    <a:pt x="25500" y="94033"/>
                  </a:lnTo>
                  <a:lnTo>
                    <a:pt x="25372" y="99822"/>
                  </a:lnTo>
                  <a:lnTo>
                    <a:pt x="25372" y="105616"/>
                  </a:lnTo>
                  <a:lnTo>
                    <a:pt x="25500" y="108411"/>
                  </a:lnTo>
                  <a:lnTo>
                    <a:pt x="25622" y="111000"/>
                  </a:lnTo>
                  <a:lnTo>
                    <a:pt x="25872" y="113477"/>
                  </a:lnTo>
                  <a:lnTo>
                    <a:pt x="26250" y="115755"/>
                  </a:lnTo>
                  <a:lnTo>
                    <a:pt x="26933" y="116272"/>
                  </a:lnTo>
                  <a:lnTo>
                    <a:pt x="28000" y="116688"/>
                  </a:lnTo>
                  <a:lnTo>
                    <a:pt x="29250" y="117100"/>
                  </a:lnTo>
                  <a:lnTo>
                    <a:pt x="30433" y="117305"/>
                  </a:lnTo>
                  <a:lnTo>
                    <a:pt x="33561" y="117305"/>
                  </a:lnTo>
                  <a:lnTo>
                    <a:pt x="36872" y="117100"/>
                  </a:lnTo>
                  <a:lnTo>
                    <a:pt x="40622" y="116688"/>
                  </a:lnTo>
                  <a:lnTo>
                    <a:pt x="44433" y="116272"/>
                  </a:lnTo>
                  <a:lnTo>
                    <a:pt x="48311" y="115861"/>
                  </a:lnTo>
                  <a:lnTo>
                    <a:pt x="52000" y="115755"/>
                  </a:lnTo>
                  <a:close/>
                </a:path>
              </a:pathLst>
            </a:custGeom>
            <a:solidFill>
              <a:srgbClr val="CCCCFF"/>
            </a:solidFill>
            <a:ln w="28575" cap="flat" cmpd="sng">
              <a:solidFill>
                <a:srgbClr val="0000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endParaRPr/>
          </a:p>
        </p:txBody>
      </p:sp>
      <p:sp>
        <p:nvSpPr>
          <p:cNvPr id="454" name="Shape 454"/>
          <p:cNvSpPr txBox="1">
            <a:spLocks noGrp="1"/>
          </p:cNvSpPr>
          <p:nvPr>
            <p:ph type="body" idx="1"/>
          </p:nvPr>
        </p:nvSpPr>
        <p:spPr>
          <a:xfrm>
            <a:off x="396875" y="854075"/>
            <a:ext cx="8308975" cy="5272087"/>
          </a:xfrm>
          <a:prstGeom prst="rect">
            <a:avLst/>
          </a:prstGeom>
          <a:noFill/>
          <a:ln>
            <a:noFill/>
          </a:ln>
        </p:spPr>
        <p:txBody>
          <a:bodyPr spcFirstLastPara="1" wrap="square" lIns="91425" tIns="45700" rIns="91425" bIns="45700" anchor="t" anchorCtr="0">
            <a:noAutofit/>
          </a:bodyPr>
          <a:lstStyle/>
          <a:p>
            <a:pPr marL="342906" marR="0" lvl="0" indent="-342906" algn="l" rtl="0">
              <a:lnSpc>
                <a:spcPct val="90000"/>
              </a:lnSpc>
              <a:spcBef>
                <a:spcPts val="0"/>
              </a:spcBef>
              <a:spcAft>
                <a:spcPts val="0"/>
              </a:spcAft>
              <a:buClr>
                <a:srgbClr val="86D1D8"/>
              </a:buClr>
              <a:buSzPts val="1600"/>
              <a:buFont typeface="Noto Sans Symbols"/>
              <a:buNone/>
            </a:pPr>
            <a:r>
              <a:rPr lang="en-US" sz="2000" b="1" i="0" u="none" strike="noStrike" cap="none">
                <a:solidFill>
                  <a:schemeClr val="lt1"/>
                </a:solidFill>
                <a:latin typeface="Century Gothic"/>
                <a:ea typeface="Century Gothic"/>
                <a:cs typeface="Century Gothic"/>
                <a:sym typeface="Century Gothic"/>
              </a:rPr>
              <a:t>What is a </a:t>
            </a:r>
            <a:r>
              <a:rPr lang="en-US" sz="2000" b="1" i="0" u="sng" strike="noStrike" cap="none">
                <a:solidFill>
                  <a:schemeClr val="accent2"/>
                </a:solidFill>
                <a:latin typeface="Century Gothic"/>
                <a:ea typeface="Century Gothic"/>
                <a:cs typeface="Century Gothic"/>
                <a:sym typeface="Century Gothic"/>
              </a:rPr>
              <a:t>variable</a:t>
            </a:r>
            <a:r>
              <a:rPr lang="en-US" sz="2000" b="1" i="0" u="none" strike="noStrike" cap="none">
                <a:solidFill>
                  <a:schemeClr val="lt1"/>
                </a:solidFill>
                <a:latin typeface="Century Gothic"/>
                <a:ea typeface="Century Gothic"/>
                <a:cs typeface="Century Gothic"/>
                <a:sym typeface="Century Gothic"/>
              </a:rPr>
              <a:t>? The changes in an experiment; what is being tested. </a:t>
            </a:r>
            <a:endParaRPr/>
          </a:p>
          <a:p>
            <a:pPr marL="342906" marR="0" lvl="0" indent="-342906" algn="l" rtl="0">
              <a:lnSpc>
                <a:spcPct val="90000"/>
              </a:lnSpc>
              <a:spcBef>
                <a:spcPts val="1000"/>
              </a:spcBef>
              <a:spcAft>
                <a:spcPts val="0"/>
              </a:spcAft>
              <a:buClr>
                <a:srgbClr val="86D1D8"/>
              </a:buClr>
              <a:buSzPts val="1600"/>
              <a:buFont typeface="Noto Sans Symbols"/>
              <a:buNone/>
            </a:pPr>
            <a:r>
              <a:rPr lang="en-US" sz="2000" b="1" i="0" u="sng" strike="noStrike" cap="none">
                <a:solidFill>
                  <a:schemeClr val="lt1"/>
                </a:solidFill>
                <a:latin typeface="Century Gothic"/>
                <a:ea typeface="Century Gothic"/>
                <a:cs typeface="Century Gothic"/>
                <a:sym typeface="Century Gothic"/>
              </a:rPr>
              <a:t>Independent </a:t>
            </a:r>
            <a:r>
              <a:rPr lang="en-US" sz="2000" b="1" i="0" u="none" strike="noStrike" cap="none">
                <a:solidFill>
                  <a:schemeClr val="lt1"/>
                </a:solidFill>
                <a:latin typeface="Century Gothic"/>
                <a:ea typeface="Century Gothic"/>
                <a:cs typeface="Century Gothic"/>
                <a:sym typeface="Century Gothic"/>
              </a:rPr>
              <a:t>– causes another value or characteristic to change when it is changed</a:t>
            </a:r>
            <a:endParaRPr/>
          </a:p>
          <a:p>
            <a:pPr marL="342906" marR="0" lvl="0" indent="-342906" algn="l" rtl="0">
              <a:lnSpc>
                <a:spcPct val="90000"/>
              </a:lnSpc>
              <a:spcBef>
                <a:spcPts val="1000"/>
              </a:spcBef>
              <a:spcAft>
                <a:spcPts val="0"/>
              </a:spcAft>
              <a:buClr>
                <a:srgbClr val="86D1D8"/>
              </a:buClr>
              <a:buSzPts val="1600"/>
              <a:buFont typeface="Noto Sans Symbols"/>
              <a:buNone/>
            </a:pPr>
            <a:r>
              <a:rPr lang="en-US" sz="2000" b="1" i="0" u="sng" strike="noStrike" cap="none">
                <a:solidFill>
                  <a:schemeClr val="lt1"/>
                </a:solidFill>
                <a:latin typeface="Century Gothic"/>
                <a:ea typeface="Century Gothic"/>
                <a:cs typeface="Century Gothic"/>
                <a:sym typeface="Century Gothic"/>
              </a:rPr>
              <a:t>Dependent</a:t>
            </a:r>
            <a:r>
              <a:rPr lang="en-US" sz="2000" b="1" i="0" u="none" strike="noStrike" cap="none">
                <a:solidFill>
                  <a:schemeClr val="lt1"/>
                </a:solidFill>
                <a:latin typeface="Century Gothic"/>
                <a:ea typeface="Century Gothic"/>
                <a:cs typeface="Century Gothic"/>
                <a:sym typeface="Century Gothic"/>
              </a:rPr>
              <a:t> – the value that changes due to a change in the independent variable</a:t>
            </a:r>
            <a:endParaRPr/>
          </a:p>
          <a:p>
            <a:pPr marL="342906" marR="0" lvl="0" indent="-342906" algn="l" rtl="0">
              <a:lnSpc>
                <a:spcPct val="90000"/>
              </a:lnSpc>
              <a:spcBef>
                <a:spcPts val="1000"/>
              </a:spcBef>
              <a:spcAft>
                <a:spcPts val="0"/>
              </a:spcAft>
              <a:buClr>
                <a:srgbClr val="86D1D8"/>
              </a:buClr>
              <a:buSzPts val="1600"/>
              <a:buFont typeface="Noto Sans Symbols"/>
              <a:buNone/>
            </a:pPr>
            <a:endParaRPr sz="2000" b="1" i="0" u="none" strike="noStrike" cap="none">
              <a:solidFill>
                <a:schemeClr val="lt1"/>
              </a:solidFill>
              <a:latin typeface="Century Gothic"/>
              <a:ea typeface="Century Gothic"/>
              <a:cs typeface="Century Gothic"/>
              <a:sym typeface="Century Gothic"/>
            </a:endParaRPr>
          </a:p>
          <a:p>
            <a:pPr marL="342906" marR="0" lvl="0" indent="-342906" algn="l" rtl="0">
              <a:lnSpc>
                <a:spcPct val="90000"/>
              </a:lnSpc>
              <a:spcBef>
                <a:spcPts val="1000"/>
              </a:spcBef>
              <a:spcAft>
                <a:spcPts val="0"/>
              </a:spcAft>
              <a:buClr>
                <a:srgbClr val="86D1D8"/>
              </a:buClr>
              <a:buSzPts val="1600"/>
              <a:buFont typeface="Noto Sans Symbols"/>
              <a:buNone/>
            </a:pPr>
            <a:r>
              <a:rPr lang="en-US" sz="2000" b="1" i="0" u="none" strike="noStrike" cap="none">
                <a:solidFill>
                  <a:srgbClr val="FF0000"/>
                </a:solidFill>
                <a:latin typeface="Century Gothic"/>
                <a:ea typeface="Century Gothic"/>
                <a:cs typeface="Century Gothic"/>
                <a:sym typeface="Century Gothic"/>
              </a:rPr>
              <a:t>How many variables can be tested in an experiment? </a:t>
            </a:r>
            <a:r>
              <a:rPr lang="en-US" sz="2000" b="1" i="0" u="none" strike="noStrike" cap="none">
                <a:solidFill>
                  <a:schemeClr val="dk1"/>
                </a:solidFill>
                <a:highlight>
                  <a:srgbClr val="FFFF00"/>
                </a:highlight>
                <a:latin typeface="Century Gothic"/>
                <a:ea typeface="Century Gothic"/>
                <a:cs typeface="Century Gothic"/>
                <a:sym typeface="Century Gothic"/>
              </a:rPr>
              <a:t>One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37"/>
            <a:ext cx="8229600" cy="411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endParaRPr/>
          </a:p>
        </p:txBody>
      </p:sp>
      <p:sp>
        <p:nvSpPr>
          <p:cNvPr id="460" name="Shape 460"/>
          <p:cNvSpPr txBox="1">
            <a:spLocks noGrp="1"/>
          </p:cNvSpPr>
          <p:nvPr>
            <p:ph type="body" idx="1"/>
          </p:nvPr>
        </p:nvSpPr>
        <p:spPr>
          <a:xfrm>
            <a:off x="457200" y="990600"/>
            <a:ext cx="8229600" cy="51355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			Hypothesis: Plants grow better in the dark.</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Control group:  plant in normal light conditions</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Experimental group: everything about this setup the same as control except it is placed in the dark.</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The control group is needed to make the comparison.</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What is the independent variable?</a:t>
            </a:r>
            <a:endParaRPr/>
          </a:p>
          <a:p>
            <a:pPr marL="342900" marR="0" lvl="0" indent="-342900" algn="l" rtl="0">
              <a:lnSpc>
                <a:spcPct val="90000"/>
              </a:lnSpc>
              <a:spcBef>
                <a:spcPts val="1000"/>
              </a:spcBef>
              <a:spcAft>
                <a:spcPts val="0"/>
              </a:spcAft>
              <a:buClr>
                <a:srgbClr val="8AD0D6"/>
              </a:buClr>
              <a:buSzPts val="2240"/>
              <a:buFont typeface="Noto Sans Symbols"/>
              <a:buNone/>
            </a:pPr>
            <a:r>
              <a:rPr lang="en-US" sz="2800" b="1" i="0" u="none">
                <a:solidFill>
                  <a:schemeClr val="lt1"/>
                </a:solidFill>
                <a:latin typeface="Century Gothic"/>
                <a:ea typeface="Century Gothic"/>
                <a:cs typeface="Century Gothic"/>
                <a:sym typeface="Century Gothic"/>
              </a:rPr>
              <a:t>What is the dependent variable?</a:t>
            </a:r>
            <a:endParaRPr/>
          </a:p>
          <a:p>
            <a:pPr marL="342900" marR="0" lvl="0" indent="-342900" algn="l" rtl="0">
              <a:lnSpc>
                <a:spcPct val="90000"/>
              </a:lnSpc>
              <a:spcBef>
                <a:spcPts val="1000"/>
              </a:spcBef>
              <a:spcAft>
                <a:spcPts val="0"/>
              </a:spcAft>
              <a:buClr>
                <a:srgbClr val="8AD0D6"/>
              </a:buClr>
              <a:buSzPts val="2240"/>
              <a:buFont typeface="Noto Sans Symbols"/>
              <a:buNone/>
            </a:pPr>
            <a:endParaRPr sz="2800" b="1" i="0" u="none">
              <a:solidFill>
                <a:schemeClr val="lt1"/>
              </a:solidFill>
              <a:latin typeface="Century Gothic"/>
              <a:ea typeface="Century Gothic"/>
              <a:cs typeface="Century Gothic"/>
              <a:sym typeface="Century Gothic"/>
            </a:endParaRPr>
          </a:p>
          <a:p>
            <a:pPr marL="342900" marR="0" lvl="0" indent="-200660" algn="l" rtl="0">
              <a:spcBef>
                <a:spcPts val="1000"/>
              </a:spcBef>
              <a:spcAft>
                <a:spcPts val="0"/>
              </a:spcAft>
              <a:buClr>
                <a:srgbClr val="8AD0D6"/>
              </a:buClr>
              <a:buSzPts val="2240"/>
              <a:buFont typeface="Noto Sans Symbols"/>
              <a:buNone/>
            </a:pPr>
            <a:endParaRPr sz="2800" b="1" i="0" u="none">
              <a:solidFill>
                <a:schemeClr val="lt1"/>
              </a:solidFill>
              <a:latin typeface="Century Gothic"/>
              <a:ea typeface="Century Gothic"/>
              <a:cs typeface="Century Gothic"/>
              <a:sym typeface="Century Gothic"/>
            </a:endParaRPr>
          </a:p>
        </p:txBody>
      </p:sp>
      <p:pic>
        <p:nvPicPr>
          <p:cNvPr id="461" name="Shape 461" descr="j0281904"/>
          <p:cNvPicPr preferRelativeResize="0"/>
          <p:nvPr/>
        </p:nvPicPr>
        <p:blipFill rotWithShape="1">
          <a:blip r:embed="rId3">
            <a:alphaModFix/>
          </a:blip>
          <a:srcRect/>
          <a:stretch/>
        </p:blipFill>
        <p:spPr>
          <a:xfrm>
            <a:off x="6861175" y="4724400"/>
            <a:ext cx="1825625" cy="17256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467" name="Shape 467"/>
          <p:cNvSpPr txBox="1">
            <a:spLocks noGrp="1"/>
          </p:cNvSpPr>
          <p:nvPr>
            <p:ph type="body" idx="1"/>
          </p:nvPr>
        </p:nvSpPr>
        <p:spPr>
          <a:xfrm>
            <a:off x="457200" y="1219200"/>
            <a:ext cx="8229600" cy="4906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Let’s practice determining independent and dependent variables.</a:t>
            </a:r>
            <a:endParaRPr/>
          </a:p>
        </p:txBody>
      </p:sp>
      <p:pic>
        <p:nvPicPr>
          <p:cNvPr id="468" name="Shape 468" descr="j0305257"/>
          <p:cNvPicPr preferRelativeResize="0"/>
          <p:nvPr/>
        </p:nvPicPr>
        <p:blipFill rotWithShape="1">
          <a:blip r:embed="rId3">
            <a:alphaModFix/>
          </a:blip>
          <a:srcRect/>
          <a:stretch/>
        </p:blipFill>
        <p:spPr>
          <a:xfrm>
            <a:off x="685800" y="2590800"/>
            <a:ext cx="2590800" cy="3200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br>
              <a:rPr lang="en-US" sz="4000" b="1" i="0" u="sng" strike="noStrike" cap="none">
                <a:solidFill>
                  <a:srgbClr val="CC0000"/>
                </a:solidFill>
                <a:latin typeface="Century Gothic"/>
                <a:ea typeface="Century Gothic"/>
                <a:cs typeface="Century Gothic"/>
                <a:sym typeface="Century Gothic"/>
              </a:rPr>
            </a:br>
            <a:r>
              <a:rPr lang="en-US" sz="4000" b="1" i="0" u="sng" strike="noStrike" cap="none">
                <a:solidFill>
                  <a:srgbClr val="CC0000"/>
                </a:solidFill>
                <a:latin typeface="Century Gothic"/>
                <a:ea typeface="Century Gothic"/>
                <a:cs typeface="Century Gothic"/>
                <a:sym typeface="Century Gothic"/>
              </a:rPr>
              <a:t>Understand the problem</a:t>
            </a:r>
            <a:endParaRPr/>
          </a:p>
        </p:txBody>
      </p:sp>
      <p:sp>
        <p:nvSpPr>
          <p:cNvPr id="474" name="Shape 474"/>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Each description starts with a statement of what the experiment is designed to explore.</a:t>
            </a:r>
            <a:endParaRPr/>
          </a:p>
          <a:p>
            <a:pPr marL="342900" marR="0" lvl="0" indent="-342900" algn="l" rtl="0">
              <a:lnSpc>
                <a:spcPct val="100000"/>
              </a:lnSpc>
              <a:spcBef>
                <a:spcPts val="1000"/>
              </a:spcBef>
              <a:spcAft>
                <a:spcPts val="0"/>
              </a:spcAft>
              <a:buClr>
                <a:srgbClr val="8AD0D6"/>
              </a:buClr>
              <a:buSzPts val="1600"/>
              <a:buFont typeface="Noto Sans Symbols"/>
              <a:buNone/>
            </a:pPr>
            <a:endParaRPr sz="2000" b="1"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READ THIS STATEMENT CAREFULLY; Make sure you understand this statement.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Research Summaries</a:t>
            </a:r>
            <a:br>
              <a:rPr lang="en-US" sz="4000" b="1" i="0" u="sng" strike="noStrike" cap="none">
                <a:solidFill>
                  <a:srgbClr val="CC0000"/>
                </a:solidFill>
                <a:latin typeface="Century Gothic"/>
                <a:ea typeface="Century Gothic"/>
                <a:cs typeface="Century Gothic"/>
                <a:sym typeface="Century Gothic"/>
              </a:rPr>
            </a:br>
            <a:r>
              <a:rPr lang="en-US" sz="4000" b="1" i="0" u="sng" strike="noStrike" cap="none">
                <a:solidFill>
                  <a:srgbClr val="CC0000"/>
                </a:solidFill>
                <a:latin typeface="Century Gothic"/>
                <a:ea typeface="Century Gothic"/>
                <a:cs typeface="Century Gothic"/>
                <a:sym typeface="Century Gothic"/>
              </a:rPr>
              <a:t>Understand the design</a:t>
            </a:r>
            <a:endParaRPr/>
          </a:p>
        </p:txBody>
      </p:sp>
      <p:sp>
        <p:nvSpPr>
          <p:cNvPr id="480" name="Shape 480"/>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Study the design of the experiment.  </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Underline key words in the description.  If there isn’t a diagram, sketch yourself one.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457200" y="228600"/>
            <a:ext cx="8229600" cy="58975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Two experimental designs:</a:t>
            </a:r>
            <a:endParaRPr/>
          </a:p>
          <a:p>
            <a:pPr marL="609600" marR="0" lvl="0" indent="-609600" algn="l" rtl="0">
              <a:lnSpc>
                <a:spcPct val="90000"/>
              </a:lnSpc>
              <a:spcBef>
                <a:spcPts val="1000"/>
              </a:spcBef>
              <a:spcAft>
                <a:spcPts val="0"/>
              </a:spcAft>
              <a:buClr>
                <a:srgbClr val="8AD0D6"/>
              </a:buClr>
              <a:buSzPts val="2880"/>
              <a:buFont typeface="Noto Sans Symbols"/>
              <a:buAutoNum type="arabicPeriod"/>
            </a:pPr>
            <a:r>
              <a:rPr lang="en-US" sz="3600" b="1" i="0" u="none">
                <a:solidFill>
                  <a:schemeClr val="lt1"/>
                </a:solidFill>
                <a:latin typeface="Century Gothic"/>
                <a:ea typeface="Century Gothic"/>
                <a:cs typeface="Century Gothic"/>
                <a:sym typeface="Century Gothic"/>
              </a:rPr>
              <a:t>Research of some aspect of natural world – making measurements of some kind; relationship between variables; You should identify the variables.</a:t>
            </a:r>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Example: global warming and effect on polar ice </a:t>
            </a:r>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(temperature vs </a:t>
            </a:r>
            <a:endParaRPr/>
          </a:p>
          <a:p>
            <a:pPr marL="609600" marR="0" lvl="0" indent="-609600" algn="l" rtl="0">
              <a:lnSpc>
                <a:spcPct val="9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			rate of melting)</a:t>
            </a:r>
            <a:endParaRPr/>
          </a:p>
        </p:txBody>
      </p:sp>
      <p:pic>
        <p:nvPicPr>
          <p:cNvPr id="486" name="Shape 486" descr="j0285360"/>
          <p:cNvPicPr preferRelativeResize="0"/>
          <p:nvPr/>
        </p:nvPicPr>
        <p:blipFill rotWithShape="1">
          <a:blip r:embed="rId3">
            <a:alphaModFix/>
          </a:blip>
          <a:srcRect/>
          <a:stretch/>
        </p:blipFill>
        <p:spPr>
          <a:xfrm>
            <a:off x="6831012" y="4038600"/>
            <a:ext cx="2312987" cy="2590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457200" y="228600"/>
            <a:ext cx="8229600" cy="58975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2880"/>
              <a:buFont typeface="Noto Sans Symbols"/>
              <a:buAutoNum type="arabicPeriod" startAt="2"/>
            </a:pPr>
            <a:r>
              <a:rPr lang="en-US" sz="3600" b="1" i="0" u="none">
                <a:solidFill>
                  <a:schemeClr val="lt1"/>
                </a:solidFill>
                <a:latin typeface="Century Gothic"/>
                <a:ea typeface="Century Gothic"/>
                <a:cs typeface="Century Gothic"/>
                <a:sym typeface="Century Gothic"/>
              </a:rPr>
              <a:t>Experiments in which the </a:t>
            </a:r>
            <a:r>
              <a:rPr lang="en-US" sz="3600" b="1" i="0" u="sng">
                <a:solidFill>
                  <a:srgbClr val="CC0000"/>
                </a:solidFill>
                <a:latin typeface="Century Gothic"/>
                <a:ea typeface="Century Gothic"/>
                <a:cs typeface="Century Gothic"/>
                <a:sym typeface="Century Gothic"/>
              </a:rPr>
              <a:t>independent variable</a:t>
            </a:r>
            <a:r>
              <a:rPr lang="en-US" sz="3600" b="1" i="0" u="none">
                <a:solidFill>
                  <a:schemeClr val="lt1"/>
                </a:solidFill>
                <a:latin typeface="Century Gothic"/>
                <a:ea typeface="Century Gothic"/>
                <a:cs typeface="Century Gothic"/>
                <a:sym typeface="Century Gothic"/>
              </a:rPr>
              <a:t> is being controlled or adjusted, which will make the </a:t>
            </a:r>
            <a:r>
              <a:rPr lang="en-US" sz="3600" b="1" i="0" u="sng">
                <a:solidFill>
                  <a:srgbClr val="CC0000"/>
                </a:solidFill>
                <a:latin typeface="Century Gothic"/>
                <a:ea typeface="Century Gothic"/>
                <a:cs typeface="Century Gothic"/>
                <a:sym typeface="Century Gothic"/>
              </a:rPr>
              <a:t>dependent variable</a:t>
            </a:r>
            <a:r>
              <a:rPr lang="en-US" sz="3600" b="1" i="0" u="none">
                <a:solidFill>
                  <a:schemeClr val="lt1"/>
                </a:solidFill>
                <a:latin typeface="Century Gothic"/>
                <a:ea typeface="Century Gothic"/>
                <a:cs typeface="Century Gothic"/>
                <a:sym typeface="Century Gothic"/>
              </a:rPr>
              <a:t> change.  </a:t>
            </a:r>
            <a:endParaRPr/>
          </a:p>
          <a:p>
            <a:pPr marL="609600" marR="0" lvl="0" indent="-609600" algn="ctr"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You must </a:t>
            </a:r>
            <a:endParaRPr/>
          </a:p>
          <a:p>
            <a:pPr marL="609600" marR="0" lvl="0" indent="-609600" algn="ctr" rtl="0">
              <a:lnSpc>
                <a:spcPct val="100000"/>
              </a:lnSpc>
              <a:spcBef>
                <a:spcPts val="1000"/>
              </a:spcBef>
              <a:spcAft>
                <a:spcPts val="0"/>
              </a:spcAft>
              <a:buClr>
                <a:srgbClr val="8AD0D6"/>
              </a:buClr>
              <a:buSzPts val="3520"/>
              <a:buFont typeface="Noto Sans Symbols"/>
              <a:buNone/>
            </a:pPr>
            <a:r>
              <a:rPr lang="en-US" sz="4400" b="1" i="0" u="none">
                <a:solidFill>
                  <a:srgbClr val="CC0000"/>
                </a:solidFill>
                <a:latin typeface="Century Gothic"/>
                <a:ea typeface="Century Gothic"/>
                <a:cs typeface="Century Gothic"/>
                <a:sym typeface="Century Gothic"/>
              </a:rPr>
              <a:t>understand the variables</a:t>
            </a:r>
            <a:r>
              <a:rPr lang="en-US" sz="3600" b="1" i="0" u="none">
                <a:solidFill>
                  <a:schemeClr val="lt1"/>
                </a:solidFill>
                <a:latin typeface="Century Gothic"/>
                <a:ea typeface="Century Gothic"/>
                <a:cs typeface="Century Gothic"/>
                <a:sym typeface="Century Gothic"/>
              </a:rPr>
              <a:t>.</a:t>
            </a:r>
            <a:endParaRPr/>
          </a:p>
        </p:txBody>
      </p:sp>
      <p:pic>
        <p:nvPicPr>
          <p:cNvPr id="492" name="Shape 492" descr="j0285444"/>
          <p:cNvPicPr preferRelativeResize="0"/>
          <p:nvPr/>
        </p:nvPicPr>
        <p:blipFill rotWithShape="1">
          <a:blip r:embed="rId3">
            <a:alphaModFix/>
          </a:blip>
          <a:srcRect/>
          <a:stretch/>
        </p:blipFill>
        <p:spPr>
          <a:xfrm>
            <a:off x="3733800" y="4572000"/>
            <a:ext cx="1795462" cy="1797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498" name="Shape 498"/>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Understand the </a:t>
            </a:r>
            <a:r>
              <a:rPr lang="en-US" sz="2000" b="0" i="0" u="sng">
                <a:solidFill>
                  <a:srgbClr val="CC0000"/>
                </a:solidFill>
                <a:latin typeface="Century Gothic"/>
                <a:ea typeface="Century Gothic"/>
                <a:cs typeface="Century Gothic"/>
                <a:sym typeface="Century Gothic"/>
              </a:rPr>
              <a:t>controls: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Precautions taken to eliminate all variables except the independent variable….</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Plants must have identical soil, air, water…..</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	Must be genetically identical, etc</a:t>
            </a:r>
            <a:endParaRPr/>
          </a:p>
        </p:txBody>
      </p:sp>
      <p:pic>
        <p:nvPicPr>
          <p:cNvPr id="499" name="Shape 499" descr="j0293828"/>
          <p:cNvPicPr preferRelativeResize="0"/>
          <p:nvPr/>
        </p:nvPicPr>
        <p:blipFill rotWithShape="1">
          <a:blip r:embed="rId3">
            <a:alphaModFix/>
          </a:blip>
          <a:srcRect/>
          <a:stretch/>
        </p:blipFill>
        <p:spPr>
          <a:xfrm>
            <a:off x="506412" y="4446587"/>
            <a:ext cx="1744662" cy="1836737"/>
          </a:xfrm>
          <a:prstGeom prst="rect">
            <a:avLst/>
          </a:prstGeom>
          <a:noFill/>
          <a:ln>
            <a:noFill/>
          </a:ln>
        </p:spPr>
      </p:pic>
      <p:pic>
        <p:nvPicPr>
          <p:cNvPr id="500" name="Shape 500" descr="http://blog.thegreenplate.org/wp-content/uploads/2010/09/SoilNG.jpg"/>
          <p:cNvPicPr preferRelativeResize="0"/>
          <p:nvPr/>
        </p:nvPicPr>
        <p:blipFill rotWithShape="1">
          <a:blip r:embed="rId4">
            <a:alphaModFix/>
          </a:blip>
          <a:srcRect/>
          <a:stretch/>
        </p:blipFill>
        <p:spPr>
          <a:xfrm>
            <a:off x="3810000" y="4446587"/>
            <a:ext cx="2495550" cy="1724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506" name="Shape 506"/>
          <p:cNvSpPr txBox="1">
            <a:spLocks noGrp="1"/>
          </p:cNvSpPr>
          <p:nvPr>
            <p:ph type="body" idx="1"/>
          </p:nvPr>
        </p:nvSpPr>
        <p:spPr>
          <a:xfrm>
            <a:off x="457200" y="990600"/>
            <a:ext cx="8229600" cy="5135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Study the results-</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	May be presented in words, a diagram, or in some form of a data table (independent variable on left, dependent variable on right)</a:t>
            </a:r>
            <a:endParaRPr/>
          </a:p>
          <a:p>
            <a:pPr marL="342900" marR="0" lvl="0" indent="-342900" algn="l" rtl="0">
              <a:lnSpc>
                <a:spcPct val="10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Look for trends….</a:t>
            </a:r>
            <a:endParaRPr/>
          </a:p>
        </p:txBody>
      </p:sp>
      <p:pic>
        <p:nvPicPr>
          <p:cNvPr id="507" name="Shape 507" descr="MC900383562[1]"/>
          <p:cNvPicPr preferRelativeResize="0"/>
          <p:nvPr/>
        </p:nvPicPr>
        <p:blipFill rotWithShape="1">
          <a:blip r:embed="rId3">
            <a:alphaModFix/>
          </a:blip>
          <a:srcRect/>
          <a:stretch/>
        </p:blipFill>
        <p:spPr>
          <a:xfrm>
            <a:off x="5562600" y="4191000"/>
            <a:ext cx="2130425" cy="1981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Research Summaries</a:t>
            </a:r>
            <a:endParaRPr/>
          </a:p>
        </p:txBody>
      </p:sp>
      <p:sp>
        <p:nvSpPr>
          <p:cNvPr id="513" name="Shape 513"/>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920"/>
              <a:buFont typeface="Noto Sans Symbols"/>
              <a:buNone/>
            </a:pPr>
            <a:r>
              <a:rPr lang="en-US" sz="2400" b="0" i="0" u="none">
                <a:solidFill>
                  <a:schemeClr val="lt1"/>
                </a:solidFill>
                <a:latin typeface="Century Gothic"/>
                <a:ea typeface="Century Gothic"/>
                <a:cs typeface="Century Gothic"/>
                <a:sym typeface="Century Gothic"/>
              </a:rPr>
              <a:t>Look for flaws such as:</a:t>
            </a:r>
            <a:endParaRPr/>
          </a:p>
          <a:p>
            <a:pPr marL="342900" marR="0" lvl="0" indent="-342900" algn="l" rtl="0">
              <a:lnSpc>
                <a:spcPct val="100000"/>
              </a:lnSpc>
              <a:spcBef>
                <a:spcPts val="1000"/>
              </a:spcBef>
              <a:spcAft>
                <a:spcPts val="0"/>
              </a:spcAft>
              <a:buClr>
                <a:srgbClr val="8AD0D6"/>
              </a:buClr>
              <a:buSzPts val="1920"/>
              <a:buFont typeface="Noto Sans Symbols"/>
              <a:buNone/>
            </a:pPr>
            <a:r>
              <a:rPr lang="en-US" sz="2400" b="0" i="0" u="none">
                <a:solidFill>
                  <a:schemeClr val="lt1"/>
                </a:solidFill>
                <a:latin typeface="Century Gothic"/>
                <a:ea typeface="Century Gothic"/>
                <a:cs typeface="Century Gothic"/>
                <a:sym typeface="Century Gothic"/>
              </a:rPr>
              <a:t>Are the controls adequate?</a:t>
            </a:r>
            <a:endParaRPr/>
          </a:p>
          <a:p>
            <a:pPr marL="342900" marR="0" lvl="0" indent="-342900" algn="l" rtl="0">
              <a:lnSpc>
                <a:spcPct val="100000"/>
              </a:lnSpc>
              <a:spcBef>
                <a:spcPts val="1000"/>
              </a:spcBef>
              <a:spcAft>
                <a:spcPts val="0"/>
              </a:spcAft>
              <a:buClr>
                <a:srgbClr val="8AD0D6"/>
              </a:buClr>
              <a:buSzPts val="1920"/>
              <a:buFont typeface="Noto Sans Symbols"/>
              <a:buNone/>
            </a:pPr>
            <a:r>
              <a:rPr lang="en-US" sz="2400" b="0" i="0" u="none">
                <a:solidFill>
                  <a:schemeClr val="lt1"/>
                </a:solidFill>
                <a:latin typeface="Century Gothic"/>
                <a:ea typeface="Century Gothic"/>
                <a:cs typeface="Century Gothic"/>
                <a:sym typeface="Century Gothic"/>
              </a:rPr>
              <a:t>Is the conclusion obvious by looking at the data?</a:t>
            </a:r>
            <a:endParaRPr/>
          </a:p>
          <a:p>
            <a:pPr marL="342900" marR="0" lvl="0" indent="-342900" algn="l" rtl="0">
              <a:lnSpc>
                <a:spcPct val="100000"/>
              </a:lnSpc>
              <a:spcBef>
                <a:spcPts val="1000"/>
              </a:spcBef>
              <a:spcAft>
                <a:spcPts val="0"/>
              </a:spcAft>
              <a:buClr>
                <a:srgbClr val="8AD0D6"/>
              </a:buClr>
              <a:buSzPts val="1920"/>
              <a:buFont typeface="Noto Sans Symbols"/>
              <a:buNone/>
            </a:pPr>
            <a:r>
              <a:rPr lang="en-US" sz="2400" b="0" i="0" u="none">
                <a:solidFill>
                  <a:schemeClr val="lt1"/>
                </a:solidFill>
                <a:latin typeface="Century Gothic"/>
                <a:ea typeface="Century Gothic"/>
                <a:cs typeface="Century Gothic"/>
                <a:sym typeface="Century Gothic"/>
              </a:rPr>
              <a:t>Are there errors in the experiment?</a:t>
            </a:r>
            <a:endParaRPr/>
          </a:p>
          <a:p>
            <a:pPr marL="342900" marR="0" lvl="0" indent="-220980" algn="l" rtl="0">
              <a:spcBef>
                <a:spcPts val="1000"/>
              </a:spcBef>
              <a:spcAft>
                <a:spcPts val="0"/>
              </a:spcAft>
              <a:buClr>
                <a:srgbClr val="8AD0D6"/>
              </a:buClr>
              <a:buSzPts val="1920"/>
              <a:buFont typeface="Noto Sans Symbols"/>
              <a:buNone/>
            </a:pPr>
            <a:endParaRPr sz="2400" b="0" i="0" u="none">
              <a:solidFill>
                <a:schemeClr val="lt1"/>
              </a:solidFill>
              <a:latin typeface="Century Gothic"/>
              <a:ea typeface="Century Gothic"/>
              <a:cs typeface="Century Gothic"/>
              <a:sym typeface="Century Gothic"/>
            </a:endParaRPr>
          </a:p>
        </p:txBody>
      </p:sp>
      <p:pic>
        <p:nvPicPr>
          <p:cNvPr id="514" name="Shape 514" descr="j0293828"/>
          <p:cNvPicPr preferRelativeResize="0"/>
          <p:nvPr/>
        </p:nvPicPr>
        <p:blipFill rotWithShape="1">
          <a:blip r:embed="rId3">
            <a:alphaModFix/>
          </a:blip>
          <a:srcRect/>
          <a:stretch/>
        </p:blipFill>
        <p:spPr>
          <a:xfrm>
            <a:off x="6992937" y="960437"/>
            <a:ext cx="1744662" cy="18367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Science Reasoning</a:t>
            </a:r>
            <a:endParaRPr/>
          </a:p>
        </p:txBody>
      </p:sp>
      <p:grpSp>
        <p:nvGrpSpPr>
          <p:cNvPr id="267" name="Shape 267"/>
          <p:cNvGrpSpPr/>
          <p:nvPr/>
        </p:nvGrpSpPr>
        <p:grpSpPr>
          <a:xfrm>
            <a:off x="457200" y="1614487"/>
            <a:ext cx="8229600" cy="4495800"/>
            <a:chOff x="457200" y="1614487"/>
            <a:chExt cx="4572000" cy="1143000"/>
          </a:xfrm>
        </p:grpSpPr>
        <p:cxnSp>
          <p:nvCxnSpPr>
            <p:cNvPr id="268" name="Shape 268"/>
            <p:cNvCxnSpPr/>
            <p:nvPr/>
          </p:nvCxnSpPr>
          <p:spPr>
            <a:xfrm rot="5400000" flipH="1">
              <a:off x="3429000" y="1385887"/>
              <a:ext cx="228600" cy="1600200"/>
            </a:xfrm>
            <a:prstGeom prst="bentConnector3">
              <a:avLst>
                <a:gd name="adj1" fmla="val 224427"/>
              </a:avLst>
            </a:prstGeom>
            <a:solidFill>
              <a:srgbClr val="FFFFFF"/>
            </a:solidFill>
            <a:ln w="28575" cap="flat" cmpd="sng">
              <a:solidFill>
                <a:schemeClr val="lt1"/>
              </a:solidFill>
              <a:prstDash val="solid"/>
              <a:miter lim="800000"/>
              <a:headEnd type="none" w="med" len="med"/>
              <a:tailEnd type="none" w="med" len="med"/>
            </a:ln>
          </p:spPr>
        </p:cxnSp>
        <p:cxnSp>
          <p:nvCxnSpPr>
            <p:cNvPr id="269" name="Shape 269"/>
            <p:cNvCxnSpPr/>
            <p:nvPr/>
          </p:nvCxnSpPr>
          <p:spPr>
            <a:xfrm rot="-5400000">
              <a:off x="2629693" y="2185193"/>
              <a:ext cx="228600" cy="1587"/>
            </a:xfrm>
            <a:prstGeom prst="straightConnector1">
              <a:avLst/>
            </a:prstGeom>
            <a:solidFill>
              <a:srgbClr val="FFFFFF"/>
            </a:solidFill>
            <a:ln w="28575" cap="flat" cmpd="sng">
              <a:solidFill>
                <a:schemeClr val="lt1"/>
              </a:solidFill>
              <a:prstDash val="solid"/>
              <a:miter lim="800000"/>
              <a:headEnd type="none" w="med" len="med"/>
              <a:tailEnd type="none" w="med" len="med"/>
            </a:ln>
          </p:spPr>
        </p:cxnSp>
        <p:cxnSp>
          <p:nvCxnSpPr>
            <p:cNvPr id="270" name="Shape 270"/>
            <p:cNvCxnSpPr/>
            <p:nvPr/>
          </p:nvCxnSpPr>
          <p:spPr>
            <a:xfrm rot="-5400000">
              <a:off x="1828800" y="1385887"/>
              <a:ext cx="228600" cy="1600200"/>
            </a:xfrm>
            <a:prstGeom prst="bentConnector3">
              <a:avLst>
                <a:gd name="adj1" fmla="val 224427"/>
              </a:avLst>
            </a:prstGeom>
            <a:solidFill>
              <a:srgbClr val="FFFFFF"/>
            </a:solidFill>
            <a:ln w="28575" cap="flat" cmpd="sng">
              <a:solidFill>
                <a:schemeClr val="lt1"/>
              </a:solidFill>
              <a:prstDash val="solid"/>
              <a:miter lim="800000"/>
              <a:headEnd type="none" w="med" len="med"/>
              <a:tailEnd type="none" w="med" len="med"/>
            </a:ln>
          </p:spPr>
        </p:cxnSp>
        <p:sp>
          <p:nvSpPr>
            <p:cNvPr id="271" name="Shape 271"/>
            <p:cNvSpPr/>
            <p:nvPr/>
          </p:nvSpPr>
          <p:spPr>
            <a:xfrm>
              <a:off x="2057400" y="1614487"/>
              <a:ext cx="1371600" cy="457200"/>
            </a:xfrm>
            <a:prstGeom prst="roundRect">
              <a:avLst>
                <a:gd name="adj" fmla="val 16667"/>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600"/>
                <a:buFont typeface="Century Gothic"/>
                <a:buNone/>
              </a:pPr>
              <a:r>
                <a:rPr lang="en-US" sz="3600" b="0" i="0" u="none">
                  <a:solidFill>
                    <a:schemeClr val="lt1"/>
                  </a:solidFill>
                  <a:latin typeface="Century Gothic"/>
                  <a:ea typeface="Century Gothic"/>
                  <a:cs typeface="Century Gothic"/>
                  <a:sym typeface="Century Gothic"/>
                </a:rPr>
                <a:t>40 </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Multiple Choice </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Questions divided</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Into </a:t>
              </a:r>
              <a:r>
                <a:rPr lang="en-US" sz="2800" b="0" i="0" u="none">
                  <a:solidFill>
                    <a:schemeClr val="lt1"/>
                  </a:solidFill>
                  <a:latin typeface="Century Gothic"/>
                  <a:ea typeface="Century Gothic"/>
                  <a:cs typeface="Century Gothic"/>
                  <a:sym typeface="Century Gothic"/>
                </a:rPr>
                <a:t>7</a:t>
              </a:r>
              <a:r>
                <a:rPr lang="en-US" sz="2100" b="0" i="0" u="none">
                  <a:solidFill>
                    <a:schemeClr val="lt1"/>
                  </a:solidFill>
                  <a:latin typeface="Century Gothic"/>
                  <a:ea typeface="Century Gothic"/>
                  <a:cs typeface="Century Gothic"/>
                  <a:sym typeface="Century Gothic"/>
                </a:rPr>
                <a:t> passages </a:t>
              </a:r>
              <a:endParaRPr/>
            </a:p>
          </p:txBody>
        </p:sp>
        <p:sp>
          <p:nvSpPr>
            <p:cNvPr id="272" name="Shape 272"/>
            <p:cNvSpPr/>
            <p:nvPr/>
          </p:nvSpPr>
          <p:spPr>
            <a:xfrm>
              <a:off x="457200" y="2300287"/>
              <a:ext cx="1371600" cy="457200"/>
            </a:xfrm>
            <a:prstGeom prst="roundRect">
              <a:avLst>
                <a:gd name="adj" fmla="val 16667"/>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Century Gothic"/>
                <a:buNone/>
              </a:pPr>
              <a:r>
                <a:rPr lang="en-US" sz="4000" b="0" i="0" u="none">
                  <a:solidFill>
                    <a:schemeClr val="lt1"/>
                  </a:solidFill>
                  <a:latin typeface="Century Gothic"/>
                  <a:ea typeface="Century Gothic"/>
                  <a:cs typeface="Century Gothic"/>
                  <a:sym typeface="Century Gothic"/>
                </a:rPr>
                <a:t>2 or 3</a:t>
              </a:r>
              <a:r>
                <a:rPr lang="en-US" sz="2100" b="0" i="0" u="none">
                  <a:solidFill>
                    <a:schemeClr val="lt1"/>
                  </a:solidFill>
                  <a:latin typeface="Century Gothic"/>
                  <a:ea typeface="Century Gothic"/>
                  <a:cs typeface="Century Gothic"/>
                  <a:sym typeface="Century Gothic"/>
                </a:rPr>
                <a:t> </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Data Representation</a:t>
              </a:r>
              <a:endParaRPr/>
            </a:p>
          </p:txBody>
        </p:sp>
        <p:sp>
          <p:nvSpPr>
            <p:cNvPr id="273" name="Shape 273"/>
            <p:cNvSpPr/>
            <p:nvPr/>
          </p:nvSpPr>
          <p:spPr>
            <a:xfrm>
              <a:off x="2057400" y="2300287"/>
              <a:ext cx="1371600" cy="457200"/>
            </a:xfrm>
            <a:prstGeom prst="roundRect">
              <a:avLst>
                <a:gd name="adj" fmla="val 16667"/>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Century Gothic"/>
                <a:buNone/>
              </a:pPr>
              <a:r>
                <a:rPr lang="en-US" sz="4000" b="0" i="0" u="none">
                  <a:solidFill>
                    <a:schemeClr val="lt1"/>
                  </a:solidFill>
                  <a:latin typeface="Century Gothic"/>
                  <a:ea typeface="Century Gothic"/>
                  <a:cs typeface="Century Gothic"/>
                  <a:sym typeface="Century Gothic"/>
                </a:rPr>
                <a:t>3 or 4</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Research </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Summaries</a:t>
              </a:r>
              <a:endParaRPr/>
            </a:p>
          </p:txBody>
        </p:sp>
        <p:sp>
          <p:nvSpPr>
            <p:cNvPr id="274" name="Shape 274"/>
            <p:cNvSpPr/>
            <p:nvPr/>
          </p:nvSpPr>
          <p:spPr>
            <a:xfrm>
              <a:off x="3657600" y="2300287"/>
              <a:ext cx="1371600" cy="457200"/>
            </a:xfrm>
            <a:prstGeom prst="roundRect">
              <a:avLst>
                <a:gd name="adj" fmla="val 16667"/>
              </a:avLst>
            </a:prstGeom>
            <a:solidFill>
              <a:schemeClr val="accent1"/>
            </a:solidFill>
            <a:ln w="9525" cap="flat" cmpd="sng">
              <a:solidFill>
                <a:schemeClr val="lt1"/>
              </a:solidFill>
              <a:prstDash val="solid"/>
              <a:miter lim="800000"/>
              <a:headEnd type="none" w="med" len="med"/>
              <a:tailEnd type="none" w="med" len="med"/>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Century Gothic"/>
                <a:buNone/>
              </a:pPr>
              <a:r>
                <a:rPr lang="en-US" sz="4000" b="0" i="0" u="none">
                  <a:solidFill>
                    <a:schemeClr val="lt1"/>
                  </a:solidFill>
                  <a:latin typeface="Century Gothic"/>
                  <a:ea typeface="Century Gothic"/>
                  <a:cs typeface="Century Gothic"/>
                  <a:sym typeface="Century Gothic"/>
                </a:rPr>
                <a:t>1</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Conflicting </a:t>
              </a:r>
              <a:endParaRPr/>
            </a:p>
            <a:p>
              <a:pPr marL="0" marR="0" lvl="0" indent="0" algn="ctr" rtl="0">
                <a:lnSpc>
                  <a:spcPct val="100000"/>
                </a:lnSpc>
                <a:spcBef>
                  <a:spcPts val="0"/>
                </a:spcBef>
                <a:spcAft>
                  <a:spcPts val="0"/>
                </a:spcAft>
                <a:buClr>
                  <a:schemeClr val="lt1"/>
                </a:buClr>
                <a:buSzPts val="2100"/>
                <a:buFont typeface="Century Gothic"/>
                <a:buNone/>
              </a:pPr>
              <a:r>
                <a:rPr lang="en-US" sz="2100" b="0" i="0" u="none">
                  <a:solidFill>
                    <a:schemeClr val="lt1"/>
                  </a:solidFill>
                  <a:latin typeface="Century Gothic"/>
                  <a:ea typeface="Century Gothic"/>
                  <a:cs typeface="Century Gothic"/>
                  <a:sym typeface="Century Gothic"/>
                </a:rPr>
                <a:t>Viewpoint</a:t>
              </a:r>
              <a:endParaRPr/>
            </a:p>
          </p:txBody>
        </p:sp>
      </p:grpSp>
      <p:sp>
        <p:nvSpPr>
          <p:cNvPr id="275" name="Shape 275"/>
          <p:cNvSpPr txBox="1">
            <a:spLocks noGrp="1"/>
          </p:cNvSpPr>
          <p:nvPr>
            <p:ph type="body" idx="4294967295"/>
          </p:nvPr>
        </p:nvSpPr>
        <p:spPr>
          <a:xfrm>
            <a:off x="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8AD0D6"/>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342900" marR="0" lvl="0" indent="-241300" algn="l" rtl="0">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609600" y="381000"/>
            <a:ext cx="8077200"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9600"/>
              <a:buFont typeface="Limelight"/>
              <a:buNone/>
            </a:pPr>
            <a:r>
              <a:rPr lang="en-US" sz="9600" b="1" i="0" u="none" strike="noStrike" cap="none">
                <a:solidFill>
                  <a:srgbClr val="CC0000"/>
                </a:solidFill>
                <a:latin typeface="Limelight"/>
                <a:ea typeface="Limelight"/>
                <a:cs typeface="Limelight"/>
                <a:sym typeface="Limelight"/>
              </a:rPr>
              <a:t>IN</a:t>
            </a:r>
            <a:br>
              <a:rPr lang="en-US" sz="9600" b="1" i="0" u="none" strike="noStrike" cap="none">
                <a:solidFill>
                  <a:srgbClr val="CC0000"/>
                </a:solidFill>
                <a:latin typeface="Limelight"/>
                <a:ea typeface="Limelight"/>
                <a:cs typeface="Limelight"/>
                <a:sym typeface="Limelight"/>
              </a:rPr>
            </a:br>
            <a:r>
              <a:rPr lang="en-US" sz="9600" b="1" i="0" u="none" strike="noStrike" cap="none">
                <a:solidFill>
                  <a:srgbClr val="CC0000"/>
                </a:solidFill>
                <a:latin typeface="Limelight"/>
                <a:ea typeface="Limelight"/>
                <a:cs typeface="Limelight"/>
                <a:sym typeface="Limelight"/>
              </a:rPr>
              <a:t>35</a:t>
            </a:r>
            <a:br>
              <a:rPr lang="en-US" sz="9600" b="1" i="0" u="none" strike="noStrike" cap="none">
                <a:solidFill>
                  <a:srgbClr val="CC0000"/>
                </a:solidFill>
                <a:latin typeface="Limelight"/>
                <a:ea typeface="Limelight"/>
                <a:cs typeface="Limelight"/>
                <a:sym typeface="Limelight"/>
              </a:rPr>
            </a:br>
            <a:r>
              <a:rPr lang="en-US" sz="9600" b="1" i="0" u="none" strike="noStrike" cap="none">
                <a:solidFill>
                  <a:srgbClr val="CC0000"/>
                </a:solidFill>
                <a:latin typeface="Limelight"/>
                <a:ea typeface="Limelight"/>
                <a:cs typeface="Limelight"/>
                <a:sym typeface="Limelight"/>
              </a:rPr>
              <a:t>MINUTES</a:t>
            </a:r>
            <a:br>
              <a:rPr lang="en-US" sz="9600" b="1" i="0" u="none" strike="noStrike" cap="none">
                <a:solidFill>
                  <a:srgbClr val="CC0000"/>
                </a:solidFill>
                <a:latin typeface="Limelight"/>
                <a:ea typeface="Limelight"/>
                <a:cs typeface="Limelight"/>
                <a:sym typeface="Limelight"/>
              </a:rPr>
            </a:br>
            <a:r>
              <a:rPr lang="en-US" sz="5400" b="1" i="0" u="none" strike="noStrike" cap="none">
                <a:solidFill>
                  <a:srgbClr val="CC0000"/>
                </a:solidFill>
                <a:latin typeface="Limelight"/>
                <a:ea typeface="Limelight"/>
                <a:cs typeface="Limelight"/>
                <a:sym typeface="Limelight"/>
              </a:rPr>
              <a:t>which is 5 minutes per passage</a:t>
            </a:r>
            <a:endParaRPr/>
          </a:p>
        </p:txBody>
      </p:sp>
      <p:pic>
        <p:nvPicPr>
          <p:cNvPr id="520" name="Shape 520" descr="MC900433816[1]"/>
          <p:cNvPicPr preferRelativeResize="0"/>
          <p:nvPr/>
        </p:nvPicPr>
        <p:blipFill rotWithShape="1">
          <a:blip r:embed="rId3">
            <a:alphaModFix/>
          </a:blip>
          <a:srcRect/>
          <a:stretch/>
        </p:blipFill>
        <p:spPr>
          <a:xfrm>
            <a:off x="457200" y="304800"/>
            <a:ext cx="1828800" cy="1828800"/>
          </a:xfrm>
          <a:prstGeom prst="rect">
            <a:avLst/>
          </a:prstGeom>
          <a:noFill/>
          <a:ln>
            <a:noFill/>
          </a:ln>
        </p:spPr>
      </p:pic>
      <p:pic>
        <p:nvPicPr>
          <p:cNvPr id="521" name="Shape 521" descr="MC900433816[1]"/>
          <p:cNvPicPr preferRelativeResize="0"/>
          <p:nvPr/>
        </p:nvPicPr>
        <p:blipFill rotWithShape="1">
          <a:blip r:embed="rId3">
            <a:alphaModFix/>
          </a:blip>
          <a:srcRect/>
          <a:stretch/>
        </p:blipFill>
        <p:spPr>
          <a:xfrm>
            <a:off x="6934200" y="457200"/>
            <a:ext cx="1828800" cy="1828800"/>
          </a:xfrm>
          <a:prstGeom prst="rect">
            <a:avLst/>
          </a:prstGeom>
          <a:noFill/>
          <a:ln>
            <a:noFill/>
          </a:ln>
        </p:spPr>
      </p:pic>
      <p:sp>
        <p:nvSpPr>
          <p:cNvPr id="522" name="Shape 522"/>
          <p:cNvSpPr/>
          <p:nvPr/>
        </p:nvSpPr>
        <p:spPr>
          <a:xfrm>
            <a:off x="7772400" y="6019800"/>
            <a:ext cx="990600" cy="838200"/>
          </a:xfrm>
          <a:custGeom>
            <a:avLst/>
            <a:gdLst/>
            <a:ahLst/>
            <a:cxnLst/>
            <a:rect l="0" t="0" r="0" b="0"/>
            <a:pathLst>
              <a:path w="120000" h="120000" extrusionOk="0">
                <a:moveTo>
                  <a:pt x="0" y="0"/>
                </a:moveTo>
                <a:lnTo>
                  <a:pt x="120000" y="0"/>
                </a:lnTo>
                <a:lnTo>
                  <a:pt x="120000" y="119999"/>
                </a:lnTo>
                <a:lnTo>
                  <a:pt x="0" y="119999"/>
                </a:lnTo>
                <a:close/>
                <a:moveTo>
                  <a:pt x="98076" y="59999"/>
                </a:moveTo>
                <a:lnTo>
                  <a:pt x="21923" y="15000"/>
                </a:lnTo>
                <a:lnTo>
                  <a:pt x="21923" y="104999"/>
                </a:lnTo>
                <a:close/>
              </a:path>
              <a:path w="120000" h="120000" fill="darken" extrusionOk="0">
                <a:moveTo>
                  <a:pt x="98076" y="59999"/>
                </a:moveTo>
                <a:lnTo>
                  <a:pt x="21923" y="15000"/>
                </a:lnTo>
                <a:lnTo>
                  <a:pt x="21923" y="104999"/>
                </a:lnTo>
                <a:close/>
              </a:path>
              <a:path w="120000" h="120000" fill="none" extrusionOk="0">
                <a:moveTo>
                  <a:pt x="98076" y="59999"/>
                </a:moveTo>
                <a:lnTo>
                  <a:pt x="21923" y="104999"/>
                </a:lnTo>
                <a:lnTo>
                  <a:pt x="21923" y="15000"/>
                </a:lnTo>
                <a:close/>
              </a:path>
              <a:path w="120000" h="120000" fill="none" extrusionOk="0">
                <a:moveTo>
                  <a:pt x="0" y="0"/>
                </a:moveTo>
                <a:lnTo>
                  <a:pt x="120000" y="0"/>
                </a:lnTo>
                <a:lnTo>
                  <a:pt x="120000" y="119999"/>
                </a:lnTo>
                <a:lnTo>
                  <a:pt x="0" y="1199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3200"/>
              <a:buFont typeface="Century Gothic"/>
              <a:buNone/>
            </a:pPr>
            <a:r>
              <a:rPr lang="en-US" sz="3200" b="1" i="0" u="sng" strike="noStrike" cap="none">
                <a:solidFill>
                  <a:srgbClr val="CC0000"/>
                </a:solidFill>
                <a:latin typeface="Century Gothic"/>
                <a:ea typeface="Century Gothic"/>
                <a:cs typeface="Century Gothic"/>
                <a:sym typeface="Century Gothic"/>
              </a:rPr>
              <a:t>Conflicting Viewpoints</a:t>
            </a:r>
            <a:endParaRPr/>
          </a:p>
        </p:txBody>
      </p:sp>
      <p:sp>
        <p:nvSpPr>
          <p:cNvPr id="528" name="Shape 528"/>
          <p:cNvSpPr txBox="1">
            <a:spLocks noGrp="1"/>
          </p:cNvSpPr>
          <p:nvPr>
            <p:ph type="body" idx="1"/>
          </p:nvPr>
        </p:nvSpPr>
        <p:spPr>
          <a:xfrm>
            <a:off x="0" y="914400"/>
            <a:ext cx="9144000" cy="5715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Science ideas and theories are incomplete and are constantly being modified…..</a:t>
            </a:r>
            <a:endParaRPr/>
          </a:p>
          <a:p>
            <a:pPr marL="342900" marR="0" lvl="0" indent="-342900" algn="ctr"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Therefore, there are </a:t>
            </a:r>
            <a:endParaRPr/>
          </a:p>
          <a:p>
            <a:pPr marL="342900" marR="0" lvl="0" indent="-342900" algn="ctr"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disagreements, which lead to</a:t>
            </a:r>
            <a:endParaRPr/>
          </a:p>
          <a:p>
            <a:pPr marL="342900" marR="0" lvl="0" indent="-342900" algn="ctr" rtl="0">
              <a:lnSpc>
                <a:spcPct val="100000"/>
              </a:lnSpc>
              <a:spcBef>
                <a:spcPts val="1000"/>
              </a:spcBef>
              <a:spcAft>
                <a:spcPts val="0"/>
              </a:spcAft>
              <a:buClr>
                <a:srgbClr val="8AD0D6"/>
              </a:buClr>
              <a:buSzPts val="1600"/>
              <a:buFont typeface="Noto Sans Symbols"/>
              <a:buNone/>
            </a:pPr>
            <a:r>
              <a:rPr lang="en-US" sz="2000" b="1" i="0" u="sng">
                <a:solidFill>
                  <a:schemeClr val="lt1"/>
                </a:solidFill>
                <a:latin typeface="Century Gothic"/>
                <a:ea typeface="Century Gothic"/>
                <a:cs typeface="Century Gothic"/>
                <a:sym typeface="Century Gothic"/>
              </a:rPr>
              <a:t>Research, investigations, and experimentation</a:t>
            </a:r>
            <a:r>
              <a:rPr lang="en-US" sz="2000" b="0" i="0" u="none">
                <a:solidFill>
                  <a:schemeClr val="lt1"/>
                </a:solidFill>
                <a:latin typeface="Century Gothic"/>
                <a:ea typeface="Century Gothic"/>
                <a:cs typeface="Century Gothic"/>
                <a:sym typeface="Century Gothic"/>
              </a:rPr>
              <a:t>.</a:t>
            </a:r>
            <a:endParaRPr/>
          </a:p>
          <a:p>
            <a:pPr marL="342900" marR="0" lvl="0" indent="-342900" algn="ctr"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Eventually, a consensus will be reached </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due to the </a:t>
            </a:r>
            <a:r>
              <a:rPr lang="en-US" sz="2000" b="1" i="0" u="sng">
                <a:solidFill>
                  <a:schemeClr val="lt1"/>
                </a:solidFill>
                <a:latin typeface="Century Gothic"/>
                <a:ea typeface="Century Gothic"/>
                <a:cs typeface="Century Gothic"/>
                <a:sym typeface="Century Gothic"/>
              </a:rPr>
              <a:t>data and evidence</a:t>
            </a:r>
            <a:r>
              <a:rPr lang="en-US" sz="2000" b="0" i="0" u="none">
                <a:solidFill>
                  <a:schemeClr val="lt1"/>
                </a:solidFill>
                <a:latin typeface="Century Gothic"/>
                <a:ea typeface="Century Gothic"/>
                <a:cs typeface="Century Gothic"/>
                <a:sym typeface="Century Gothic"/>
              </a:rPr>
              <a:t> </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obtained through experimentation.</a:t>
            </a:r>
            <a:endParaRPr/>
          </a:p>
        </p:txBody>
      </p:sp>
      <p:pic>
        <p:nvPicPr>
          <p:cNvPr id="529" name="Shape 529" descr="MC900287501[1]"/>
          <p:cNvPicPr preferRelativeResize="0"/>
          <p:nvPr/>
        </p:nvPicPr>
        <p:blipFill rotWithShape="1">
          <a:blip r:embed="rId3">
            <a:alphaModFix/>
          </a:blip>
          <a:srcRect/>
          <a:stretch/>
        </p:blipFill>
        <p:spPr>
          <a:xfrm>
            <a:off x="481012" y="4221162"/>
            <a:ext cx="1651000" cy="2481262"/>
          </a:xfrm>
          <a:prstGeom prst="rect">
            <a:avLst/>
          </a:prstGeom>
          <a:noFill/>
          <a:ln>
            <a:noFill/>
          </a:ln>
        </p:spPr>
      </p:pic>
      <p:pic>
        <p:nvPicPr>
          <p:cNvPr id="530" name="Shape 530" descr="MC900334070[1]"/>
          <p:cNvPicPr preferRelativeResize="0"/>
          <p:nvPr/>
        </p:nvPicPr>
        <p:blipFill rotWithShape="1">
          <a:blip r:embed="rId4">
            <a:alphaModFix/>
          </a:blip>
          <a:srcRect/>
          <a:stretch/>
        </p:blipFill>
        <p:spPr>
          <a:xfrm>
            <a:off x="7162800" y="4800600"/>
            <a:ext cx="1438275" cy="1819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0"/>
            <a:ext cx="82296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36" name="Shape 536"/>
          <p:cNvSpPr txBox="1">
            <a:spLocks noGrp="1"/>
          </p:cNvSpPr>
          <p:nvPr>
            <p:ph type="body" idx="1"/>
          </p:nvPr>
        </p:nvSpPr>
        <p:spPr>
          <a:xfrm>
            <a:off x="2438400" y="838200"/>
            <a:ext cx="42672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This type of passage gives: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 a brief summary or description of the problem </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Explanations of the two conflicting viewpoints of the scientist</a:t>
            </a:r>
            <a:endParaRPr/>
          </a:p>
        </p:txBody>
      </p:sp>
      <p:pic>
        <p:nvPicPr>
          <p:cNvPr id="537" name="Shape 537" descr="MP900387538[1]"/>
          <p:cNvPicPr preferRelativeResize="0"/>
          <p:nvPr/>
        </p:nvPicPr>
        <p:blipFill rotWithShape="1">
          <a:blip r:embed="rId3">
            <a:alphaModFix/>
          </a:blip>
          <a:srcRect/>
          <a:stretch/>
        </p:blipFill>
        <p:spPr>
          <a:xfrm>
            <a:off x="6534150" y="1143000"/>
            <a:ext cx="2457450" cy="4572000"/>
          </a:xfrm>
          <a:prstGeom prst="rect">
            <a:avLst/>
          </a:prstGeom>
          <a:noFill/>
          <a:ln>
            <a:noFill/>
          </a:ln>
        </p:spPr>
      </p:pic>
      <p:pic>
        <p:nvPicPr>
          <p:cNvPr id="538" name="Shape 538" descr="MP900387484[1]"/>
          <p:cNvPicPr preferRelativeResize="0"/>
          <p:nvPr/>
        </p:nvPicPr>
        <p:blipFill rotWithShape="1">
          <a:blip r:embed="rId4">
            <a:alphaModFix/>
          </a:blip>
          <a:srcRect/>
          <a:stretch/>
        </p:blipFill>
        <p:spPr>
          <a:xfrm>
            <a:off x="57150" y="1905000"/>
            <a:ext cx="2457450" cy="4572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381000" y="190500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44" name="Shape 544"/>
          <p:cNvSpPr txBox="1">
            <a:spLocks noGrp="1"/>
          </p:cNvSpPr>
          <p:nvPr>
            <p:ph type="body" idx="1"/>
          </p:nvPr>
        </p:nvSpPr>
        <p:spPr>
          <a:xfrm>
            <a:off x="457200" y="3124200"/>
            <a:ext cx="8229600" cy="300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3520"/>
              <a:buFont typeface="Noto Sans Symbols"/>
              <a:buNone/>
            </a:pPr>
            <a:r>
              <a:rPr lang="en-US" sz="4400" b="0" i="0" u="none">
                <a:solidFill>
                  <a:srgbClr val="CC0000"/>
                </a:solidFill>
                <a:latin typeface="Century Gothic"/>
                <a:ea typeface="Century Gothic"/>
                <a:cs typeface="Century Gothic"/>
                <a:sym typeface="Century Gothic"/>
              </a:rPr>
              <a:t>This passage takes more time and should be </a:t>
            </a:r>
            <a:r>
              <a:rPr lang="en-US" sz="4400" b="1" i="0" u="sng">
                <a:solidFill>
                  <a:srgbClr val="CC0000"/>
                </a:solidFill>
                <a:latin typeface="Century Gothic"/>
                <a:ea typeface="Century Gothic"/>
                <a:cs typeface="Century Gothic"/>
                <a:sym typeface="Century Gothic"/>
              </a:rPr>
              <a:t>saved for last</a:t>
            </a:r>
            <a:r>
              <a:rPr lang="en-US" sz="4400" b="0" i="0" u="none">
                <a:solidFill>
                  <a:srgbClr val="CC0000"/>
                </a:solidFill>
                <a:latin typeface="Century Gothic"/>
                <a:ea typeface="Century Gothic"/>
                <a:cs typeface="Century Gothic"/>
                <a:sym typeface="Century Gothic"/>
              </a:rPr>
              <a:t>.</a:t>
            </a:r>
            <a:endParaRPr/>
          </a:p>
          <a:p>
            <a:pPr marL="342900" marR="0" lvl="0" indent="-342900" algn="l" rtl="0">
              <a:lnSpc>
                <a:spcPct val="100000"/>
              </a:lnSpc>
              <a:spcBef>
                <a:spcPts val="1000"/>
              </a:spcBef>
              <a:spcAft>
                <a:spcPts val="0"/>
              </a:spcAft>
              <a:buClr>
                <a:srgbClr val="8AD0D6"/>
              </a:buClr>
              <a:buSzPts val="3520"/>
              <a:buFont typeface="Noto Sans Symbols"/>
              <a:buNone/>
            </a:pPr>
            <a:r>
              <a:rPr lang="en-US" sz="4400" b="0" i="0" u="none">
                <a:solidFill>
                  <a:srgbClr val="CC0000"/>
                </a:solidFill>
                <a:latin typeface="Century Gothic"/>
                <a:ea typeface="Century Gothic"/>
                <a:cs typeface="Century Gothic"/>
                <a:sym typeface="Century Gothic"/>
              </a:rPr>
              <a:t>Is usually the most difficult!</a:t>
            </a:r>
            <a:endParaRPr/>
          </a:p>
        </p:txBody>
      </p:sp>
      <p:pic>
        <p:nvPicPr>
          <p:cNvPr id="545" name="Shape 545" descr="MC900304341[1]"/>
          <p:cNvPicPr preferRelativeResize="0"/>
          <p:nvPr/>
        </p:nvPicPr>
        <p:blipFill rotWithShape="1">
          <a:blip r:embed="rId3">
            <a:alphaModFix/>
          </a:blip>
          <a:srcRect/>
          <a:stretch/>
        </p:blipFill>
        <p:spPr>
          <a:xfrm>
            <a:off x="2895600" y="152400"/>
            <a:ext cx="3135312" cy="1936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7"/>
            <a:ext cx="8229600" cy="639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Conflicting Hypotheses</a:t>
            </a:r>
            <a:endParaRPr/>
          </a:p>
        </p:txBody>
      </p:sp>
      <p:sp>
        <p:nvSpPr>
          <p:cNvPr id="551" name="Shape 551"/>
          <p:cNvSpPr txBox="1">
            <a:spLocks noGrp="1"/>
          </p:cNvSpPr>
          <p:nvPr>
            <p:ph type="body" idx="1"/>
          </p:nvPr>
        </p:nvSpPr>
        <p:spPr>
          <a:xfrm>
            <a:off x="457200" y="990600"/>
            <a:ext cx="54102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Asks you to compare varied opinions about a scientific topic and to evaluate different hypotheses based on scientific data.</a:t>
            </a:r>
            <a:endParaRPr/>
          </a:p>
          <a:p>
            <a:pPr marL="342900" marR="0" lvl="0" indent="-342900" algn="l" rtl="0">
              <a:lnSpc>
                <a:spcPct val="9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Trying to decide which hypothesis is correct is a </a:t>
            </a:r>
            <a:r>
              <a:rPr lang="en-US" sz="3600" b="1" i="0" u="sng">
                <a:solidFill>
                  <a:srgbClr val="009900"/>
                </a:solidFill>
                <a:latin typeface="Century Gothic"/>
                <a:ea typeface="Century Gothic"/>
                <a:cs typeface="Century Gothic"/>
                <a:sym typeface="Century Gothic"/>
              </a:rPr>
              <a:t>waste of time</a:t>
            </a:r>
            <a:r>
              <a:rPr lang="en-US" sz="3600" b="1" i="0" u="none">
                <a:solidFill>
                  <a:schemeClr val="lt1"/>
                </a:solidFill>
                <a:latin typeface="Century Gothic"/>
                <a:ea typeface="Century Gothic"/>
                <a:cs typeface="Century Gothic"/>
                <a:sym typeface="Century Gothic"/>
              </a:rPr>
              <a:t>.</a:t>
            </a:r>
            <a:endParaRPr/>
          </a:p>
          <a:p>
            <a:pPr marL="342900" marR="0" lvl="0" indent="-342900" algn="l" rtl="0">
              <a:lnSpc>
                <a:spcPct val="90000"/>
              </a:lnSpc>
              <a:spcBef>
                <a:spcPts val="1000"/>
              </a:spcBef>
              <a:spcAft>
                <a:spcPts val="0"/>
              </a:spcAft>
              <a:buClr>
                <a:srgbClr val="8AD0D6"/>
              </a:buClr>
              <a:buSzPts val="2880"/>
              <a:buFont typeface="Noto Sans Symbols"/>
              <a:buNone/>
            </a:pPr>
            <a:r>
              <a:rPr lang="en-US" sz="3600" b="1" i="0" u="none">
                <a:solidFill>
                  <a:schemeClr val="lt1"/>
                </a:solidFill>
                <a:latin typeface="Century Gothic"/>
                <a:ea typeface="Century Gothic"/>
                <a:cs typeface="Century Gothic"/>
                <a:sym typeface="Century Gothic"/>
              </a:rPr>
              <a:t>The test does not ask you to choose the right one.</a:t>
            </a:r>
            <a:endParaRPr/>
          </a:p>
        </p:txBody>
      </p:sp>
      <p:pic>
        <p:nvPicPr>
          <p:cNvPr id="552" name="Shape 552" descr="MC900237470[1]"/>
          <p:cNvPicPr preferRelativeResize="0"/>
          <p:nvPr/>
        </p:nvPicPr>
        <p:blipFill rotWithShape="1">
          <a:blip r:embed="rId3">
            <a:alphaModFix/>
          </a:blip>
          <a:srcRect/>
          <a:stretch/>
        </p:blipFill>
        <p:spPr>
          <a:xfrm rot="1680000">
            <a:off x="4816475" y="1981200"/>
            <a:ext cx="4087812" cy="3657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58" name="Shape 558"/>
          <p:cNvSpPr txBox="1">
            <a:spLocks noGrp="1"/>
          </p:cNvSpPr>
          <p:nvPr>
            <p:ph type="body" idx="1"/>
          </p:nvPr>
        </p:nvSpPr>
        <p:spPr>
          <a:xfrm>
            <a:off x="457200" y="1219200"/>
            <a:ext cx="8229600" cy="4906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This passage discusses a scientific topic which is explained by more than one hypothesis.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The 2 hypotheses directly contradict each other.  However, they may have some similarities.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Never mix up the hypotheses.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They may have same assumptions and use the same data to support their claims.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64" name="Shape 564"/>
          <p:cNvSpPr txBox="1">
            <a:spLocks noGrp="1"/>
          </p:cNvSpPr>
          <p:nvPr>
            <p:ph type="body" idx="1"/>
          </p:nvPr>
        </p:nvSpPr>
        <p:spPr>
          <a:xfrm>
            <a:off x="3200400" y="914400"/>
            <a:ext cx="57150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Think like a scientist</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Must have a thorough understanding of the </a:t>
            </a:r>
            <a:r>
              <a:rPr lang="en-US" sz="2000" b="1" i="0" u="sng">
                <a:solidFill>
                  <a:schemeClr val="hlink"/>
                </a:solidFill>
                <a:latin typeface="Century Gothic"/>
                <a:ea typeface="Century Gothic"/>
                <a:cs typeface="Century Gothic"/>
                <a:sym typeface="Century Gothic"/>
                <a:hlinkClick r:id="rId3"/>
              </a:rPr>
              <a:t>scientific method</a:t>
            </a:r>
            <a:r>
              <a:rPr lang="en-US" sz="2000" b="0" i="0" u="sng">
                <a:solidFill>
                  <a:schemeClr val="hlink"/>
                </a:solidFill>
                <a:latin typeface="Century Gothic"/>
                <a:ea typeface="Century Gothic"/>
                <a:cs typeface="Century Gothic"/>
                <a:sym typeface="Century Gothic"/>
                <a:hlinkClick r:id="rId3"/>
              </a:rPr>
              <a:t> </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Avoid making unnecessary assumptions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Read quickly and effectively as you go through the passage</a:t>
            </a:r>
            <a:endParaRPr/>
          </a:p>
        </p:txBody>
      </p:sp>
      <p:pic>
        <p:nvPicPr>
          <p:cNvPr id="565" name="Shape 565" descr="MC900071243[1]"/>
          <p:cNvPicPr preferRelativeResize="0"/>
          <p:nvPr/>
        </p:nvPicPr>
        <p:blipFill rotWithShape="1">
          <a:blip r:embed="rId4">
            <a:alphaModFix/>
          </a:blip>
          <a:srcRect/>
          <a:stretch/>
        </p:blipFill>
        <p:spPr>
          <a:xfrm>
            <a:off x="304800" y="1524000"/>
            <a:ext cx="2606675" cy="3733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71" name="Shape 571"/>
          <p:cNvSpPr txBox="1">
            <a:spLocks noGrp="1"/>
          </p:cNvSpPr>
          <p:nvPr>
            <p:ph type="body" idx="1"/>
          </p:nvPr>
        </p:nvSpPr>
        <p:spPr>
          <a:xfrm>
            <a:off x="3200400" y="914400"/>
            <a:ext cx="54864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2880"/>
              <a:buFont typeface="Noto Sans Symbols"/>
              <a:buChar char="▶"/>
            </a:pPr>
            <a:r>
              <a:rPr lang="en-US" sz="3600" b="1" i="0" u="none">
                <a:solidFill>
                  <a:schemeClr val="lt1"/>
                </a:solidFill>
                <a:latin typeface="Century Gothic"/>
                <a:ea typeface="Century Gothic"/>
                <a:cs typeface="Century Gothic"/>
                <a:sym typeface="Century Gothic"/>
              </a:rPr>
              <a:t>Read the passage quickly</a:t>
            </a:r>
            <a:endParaRPr/>
          </a:p>
          <a:p>
            <a:pPr marL="342900" marR="0" lvl="0" indent="-160020" algn="l" rtl="0">
              <a:lnSpc>
                <a:spcPct val="100000"/>
              </a:lnSpc>
              <a:spcBef>
                <a:spcPts val="1000"/>
              </a:spcBef>
              <a:spcAft>
                <a:spcPts val="0"/>
              </a:spcAft>
              <a:buClr>
                <a:srgbClr val="8AD0D6"/>
              </a:buClr>
              <a:buSzPts val="2880"/>
              <a:buFont typeface="Noto Sans Symbols"/>
              <a:buNone/>
            </a:pPr>
            <a:endParaRPr sz="3600" b="1"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2880"/>
              <a:buFont typeface="Noto Sans Symbols"/>
              <a:buChar char="▶"/>
            </a:pPr>
            <a:r>
              <a:rPr lang="en-US" sz="3600" b="1" i="0" u="none">
                <a:solidFill>
                  <a:schemeClr val="lt1"/>
                </a:solidFill>
                <a:latin typeface="Century Gothic"/>
                <a:ea typeface="Century Gothic"/>
                <a:cs typeface="Century Gothic"/>
                <a:sym typeface="Century Gothic"/>
              </a:rPr>
              <a:t>Identify the basic disagreement.</a:t>
            </a:r>
            <a:endParaRPr/>
          </a:p>
          <a:p>
            <a:pPr marL="342900" marR="0" lvl="0" indent="-160020" algn="l" rtl="0">
              <a:lnSpc>
                <a:spcPct val="100000"/>
              </a:lnSpc>
              <a:spcBef>
                <a:spcPts val="1000"/>
              </a:spcBef>
              <a:spcAft>
                <a:spcPts val="0"/>
              </a:spcAft>
              <a:buClr>
                <a:srgbClr val="8AD0D6"/>
              </a:buClr>
              <a:buSzPts val="2880"/>
              <a:buFont typeface="Noto Sans Symbols"/>
              <a:buNone/>
            </a:pPr>
            <a:endParaRPr sz="3600" b="1"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2880"/>
              <a:buFont typeface="Noto Sans Symbols"/>
              <a:buChar char="▶"/>
            </a:pPr>
            <a:r>
              <a:rPr lang="en-US" sz="3600" b="1" i="0" u="none">
                <a:solidFill>
                  <a:schemeClr val="lt1"/>
                </a:solidFill>
                <a:latin typeface="Century Gothic"/>
                <a:ea typeface="Century Gothic"/>
                <a:cs typeface="Century Gothic"/>
                <a:sym typeface="Century Gothic"/>
              </a:rPr>
              <a:t>Think about these 6 questions:</a:t>
            </a:r>
            <a:endParaRPr/>
          </a:p>
        </p:txBody>
      </p:sp>
      <p:pic>
        <p:nvPicPr>
          <p:cNvPr id="572" name="Shape 572" descr="MC900071243[1]"/>
          <p:cNvPicPr preferRelativeResize="0"/>
          <p:nvPr/>
        </p:nvPicPr>
        <p:blipFill rotWithShape="1">
          <a:blip r:embed="rId3">
            <a:alphaModFix/>
          </a:blip>
          <a:srcRect/>
          <a:stretch/>
        </p:blipFill>
        <p:spPr>
          <a:xfrm>
            <a:off x="304800" y="1524000"/>
            <a:ext cx="2606675" cy="3733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457200" y="274637"/>
            <a:ext cx="8229600" cy="487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Conflicting Hypotheses</a:t>
            </a:r>
            <a:endParaRPr/>
          </a:p>
        </p:txBody>
      </p:sp>
      <p:sp>
        <p:nvSpPr>
          <p:cNvPr id="578" name="Shape 578"/>
          <p:cNvSpPr txBox="1">
            <a:spLocks noGrp="1"/>
          </p:cNvSpPr>
          <p:nvPr>
            <p:ph type="body" idx="1"/>
          </p:nvPr>
        </p:nvSpPr>
        <p:spPr>
          <a:xfrm>
            <a:off x="457200" y="914400"/>
            <a:ext cx="8229600" cy="5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is the </a:t>
            </a:r>
            <a:r>
              <a:rPr lang="en-US" sz="2000" b="1" i="0" u="sng">
                <a:solidFill>
                  <a:srgbClr val="CC0000"/>
                </a:solidFill>
                <a:latin typeface="Century Gothic"/>
                <a:ea typeface="Century Gothic"/>
                <a:cs typeface="Century Gothic"/>
                <a:sym typeface="Century Gothic"/>
              </a:rPr>
              <a:t>basic question</a:t>
            </a:r>
            <a:r>
              <a:rPr lang="en-US" sz="2000" b="0" i="0" u="none">
                <a:solidFill>
                  <a:schemeClr val="lt1"/>
                </a:solidFill>
                <a:latin typeface="Century Gothic"/>
                <a:ea typeface="Century Gothic"/>
                <a:cs typeface="Century Gothic"/>
                <a:sym typeface="Century Gothic"/>
              </a:rPr>
              <a:t> that is argued?</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is the </a:t>
            </a:r>
            <a:r>
              <a:rPr lang="en-US" sz="2000" b="1" i="0" u="sng">
                <a:solidFill>
                  <a:srgbClr val="CC0000"/>
                </a:solidFill>
                <a:latin typeface="Century Gothic"/>
                <a:ea typeface="Century Gothic"/>
                <a:cs typeface="Century Gothic"/>
                <a:sym typeface="Century Gothic"/>
              </a:rPr>
              <a:t>position of each scientist</a:t>
            </a:r>
            <a:r>
              <a:rPr lang="en-US" sz="2000" b="0" i="0" u="none">
                <a:solidFill>
                  <a:schemeClr val="lt1"/>
                </a:solidFill>
                <a:latin typeface="Century Gothic"/>
                <a:ea typeface="Century Gothic"/>
                <a:cs typeface="Century Gothic"/>
                <a:sym typeface="Century Gothic"/>
              </a:rPr>
              <a:t>?</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is the </a:t>
            </a:r>
            <a:r>
              <a:rPr lang="en-US" sz="2000" b="1" i="0" u="sng">
                <a:solidFill>
                  <a:srgbClr val="CC0000"/>
                </a:solidFill>
                <a:latin typeface="Century Gothic"/>
                <a:ea typeface="Century Gothic"/>
                <a:cs typeface="Century Gothic"/>
                <a:sym typeface="Century Gothic"/>
              </a:rPr>
              <a:t>evidence</a:t>
            </a:r>
            <a:r>
              <a:rPr lang="en-US" sz="2000" b="0" i="0" u="none">
                <a:solidFill>
                  <a:schemeClr val="lt1"/>
                </a:solidFill>
                <a:latin typeface="Century Gothic"/>
                <a:ea typeface="Century Gothic"/>
                <a:cs typeface="Century Gothic"/>
                <a:sym typeface="Century Gothic"/>
              </a:rPr>
              <a:t> of Scientist I?</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is the </a:t>
            </a:r>
            <a:r>
              <a:rPr lang="en-US" sz="2000" b="1" i="0" u="sng">
                <a:solidFill>
                  <a:srgbClr val="CC0000"/>
                </a:solidFill>
                <a:latin typeface="Century Gothic"/>
                <a:ea typeface="Century Gothic"/>
                <a:cs typeface="Century Gothic"/>
                <a:sym typeface="Century Gothic"/>
              </a:rPr>
              <a:t>evidence</a:t>
            </a:r>
            <a:r>
              <a:rPr lang="en-US" sz="2000" b="0" i="0" u="none">
                <a:solidFill>
                  <a:schemeClr val="lt1"/>
                </a:solidFill>
                <a:latin typeface="Century Gothic"/>
                <a:ea typeface="Century Gothic"/>
                <a:cs typeface="Century Gothic"/>
                <a:sym typeface="Century Gothic"/>
              </a:rPr>
              <a:t> of Scientist 2?</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a:t>
            </a:r>
            <a:r>
              <a:rPr lang="en-US" sz="2000" b="1" i="0" u="sng">
                <a:solidFill>
                  <a:srgbClr val="CC0000"/>
                </a:solidFill>
                <a:latin typeface="Century Gothic"/>
                <a:ea typeface="Century Gothic"/>
                <a:cs typeface="Century Gothic"/>
                <a:sym typeface="Century Gothic"/>
              </a:rPr>
              <a:t>flaws</a:t>
            </a:r>
            <a:r>
              <a:rPr lang="en-US" sz="2000" b="0" i="0" u="none">
                <a:solidFill>
                  <a:schemeClr val="lt1"/>
                </a:solidFill>
                <a:latin typeface="Century Gothic"/>
                <a:ea typeface="Century Gothic"/>
                <a:cs typeface="Century Gothic"/>
                <a:sym typeface="Century Gothic"/>
              </a:rPr>
              <a:t> does Scientist 2 </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find with Scientist 1?</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a:t>
            </a:r>
            <a:r>
              <a:rPr lang="en-US" sz="2000" b="1" i="0" u="sng">
                <a:solidFill>
                  <a:srgbClr val="CC0000"/>
                </a:solidFill>
                <a:latin typeface="Century Gothic"/>
                <a:ea typeface="Century Gothic"/>
                <a:cs typeface="Century Gothic"/>
                <a:sym typeface="Century Gothic"/>
              </a:rPr>
              <a:t>flaws</a:t>
            </a:r>
            <a:r>
              <a:rPr lang="en-US" sz="2000" b="0" i="0" u="none">
                <a:solidFill>
                  <a:schemeClr val="lt1"/>
                </a:solidFill>
                <a:latin typeface="Century Gothic"/>
                <a:ea typeface="Century Gothic"/>
                <a:cs typeface="Century Gothic"/>
                <a:sym typeface="Century Gothic"/>
              </a:rPr>
              <a:t> does Scientist 1 </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find with Scientist 2?</a:t>
            </a:r>
            <a:endParaRPr/>
          </a:p>
        </p:txBody>
      </p:sp>
      <p:pic>
        <p:nvPicPr>
          <p:cNvPr id="579" name="Shape 579" descr="MC900441902[1]"/>
          <p:cNvPicPr preferRelativeResize="0"/>
          <p:nvPr/>
        </p:nvPicPr>
        <p:blipFill rotWithShape="1">
          <a:blip r:embed="rId3">
            <a:alphaModFix/>
          </a:blip>
          <a:srcRect/>
          <a:stretch/>
        </p:blipFill>
        <p:spPr>
          <a:xfrm>
            <a:off x="6629400" y="4114800"/>
            <a:ext cx="2514600" cy="2362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Conflicting Hypotheses</a:t>
            </a:r>
            <a:endParaRPr/>
          </a:p>
        </p:txBody>
      </p:sp>
      <p:sp>
        <p:nvSpPr>
          <p:cNvPr id="585" name="Shape 585"/>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Usually 7 questions: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Find similarities and differences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What observations would support or refute each hypothesis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You must understand what each hypothesis claims</a:t>
            </a:r>
            <a:endParaRPr/>
          </a:p>
        </p:txBody>
      </p:sp>
      <p:pic>
        <p:nvPicPr>
          <p:cNvPr id="586" name="Shape 586" descr="MC900233386[1]"/>
          <p:cNvPicPr preferRelativeResize="0"/>
          <p:nvPr/>
        </p:nvPicPr>
        <p:blipFill rotWithShape="1">
          <a:blip r:embed="rId3">
            <a:alphaModFix/>
          </a:blip>
          <a:srcRect/>
          <a:stretch/>
        </p:blipFill>
        <p:spPr>
          <a:xfrm>
            <a:off x="5638800" y="4379912"/>
            <a:ext cx="3035300" cy="24780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Science Reasoning</a:t>
            </a:r>
            <a:endParaRPr/>
          </a:p>
        </p:txBody>
      </p:sp>
      <p:sp>
        <p:nvSpPr>
          <p:cNvPr id="281" name="Shape 281"/>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rgbClr val="8AD0D6"/>
              </a:buClr>
              <a:buSzPts val="2960"/>
              <a:buFont typeface="Noto Sans Symbols"/>
              <a:buNone/>
            </a:pPr>
            <a:r>
              <a:rPr lang="en-US" sz="3700" b="0" i="0" u="none">
                <a:solidFill>
                  <a:srgbClr val="009900"/>
                </a:solidFill>
                <a:latin typeface="Century Gothic"/>
                <a:ea typeface="Century Gothic"/>
                <a:cs typeface="Century Gothic"/>
                <a:sym typeface="Century Gothic"/>
              </a:rPr>
              <a:t>Three types of questions:</a:t>
            </a:r>
            <a:endParaRPr/>
          </a:p>
          <a:p>
            <a:pPr marL="342900" marR="0" lvl="0" indent="-342900" algn="l" rtl="0">
              <a:lnSpc>
                <a:spcPct val="80000"/>
              </a:lnSpc>
              <a:spcBef>
                <a:spcPts val="1000"/>
              </a:spcBef>
              <a:spcAft>
                <a:spcPts val="0"/>
              </a:spcAft>
              <a:buClr>
                <a:srgbClr val="8AD0D6"/>
              </a:buClr>
              <a:buSzPts val="2960"/>
              <a:buFont typeface="Noto Sans Symbols"/>
              <a:buChar char="▶"/>
            </a:pPr>
            <a:r>
              <a:rPr lang="en-US" sz="3700" b="1" i="0" u="sng">
                <a:solidFill>
                  <a:srgbClr val="009900"/>
                </a:solidFill>
                <a:latin typeface="Century Gothic"/>
                <a:ea typeface="Century Gothic"/>
                <a:cs typeface="Century Gothic"/>
                <a:sym typeface="Century Gothic"/>
              </a:rPr>
              <a:t>Understanding</a:t>
            </a:r>
            <a:r>
              <a:rPr lang="en-US" sz="3700" b="0" i="0" u="none">
                <a:solidFill>
                  <a:srgbClr val="009900"/>
                </a:solidFill>
                <a:latin typeface="Century Gothic"/>
                <a:ea typeface="Century Gothic"/>
                <a:cs typeface="Century Gothic"/>
                <a:sym typeface="Century Gothic"/>
              </a:rPr>
              <a:t>:  tests your ability to know what the passage is saying</a:t>
            </a:r>
            <a:endParaRPr/>
          </a:p>
          <a:p>
            <a:pPr marL="342900" marR="0" lvl="0" indent="-342900" algn="l" rtl="0">
              <a:lnSpc>
                <a:spcPct val="80000"/>
              </a:lnSpc>
              <a:spcBef>
                <a:spcPts val="1000"/>
              </a:spcBef>
              <a:spcAft>
                <a:spcPts val="0"/>
              </a:spcAft>
              <a:buClr>
                <a:srgbClr val="8AD0D6"/>
              </a:buClr>
              <a:buSzPts val="2960"/>
              <a:buFont typeface="Noto Sans Symbols"/>
              <a:buChar char="▶"/>
            </a:pPr>
            <a:r>
              <a:rPr lang="en-US" sz="3700" b="1" i="0" u="sng">
                <a:solidFill>
                  <a:srgbClr val="009900"/>
                </a:solidFill>
                <a:latin typeface="Century Gothic"/>
                <a:ea typeface="Century Gothic"/>
                <a:cs typeface="Century Gothic"/>
                <a:sym typeface="Century Gothic"/>
              </a:rPr>
              <a:t>Analysis</a:t>
            </a:r>
            <a:r>
              <a:rPr lang="en-US" sz="3700" b="0" i="0" u="none">
                <a:solidFill>
                  <a:srgbClr val="009900"/>
                </a:solidFill>
                <a:latin typeface="Century Gothic"/>
                <a:ea typeface="Century Gothic"/>
                <a:cs typeface="Century Gothic"/>
                <a:sym typeface="Century Gothic"/>
              </a:rPr>
              <a:t>: asks you to find the deeper meanings in the passage</a:t>
            </a:r>
            <a:endParaRPr/>
          </a:p>
          <a:p>
            <a:pPr marL="342900" marR="0" lvl="0" indent="-342900" algn="l" rtl="0">
              <a:lnSpc>
                <a:spcPct val="80000"/>
              </a:lnSpc>
              <a:spcBef>
                <a:spcPts val="1000"/>
              </a:spcBef>
              <a:spcAft>
                <a:spcPts val="0"/>
              </a:spcAft>
              <a:buClr>
                <a:srgbClr val="8AD0D6"/>
              </a:buClr>
              <a:buSzPts val="2960"/>
              <a:buFont typeface="Noto Sans Symbols"/>
              <a:buChar char="▶"/>
            </a:pPr>
            <a:r>
              <a:rPr lang="en-US" sz="3700" b="1" i="0" u="sng">
                <a:solidFill>
                  <a:srgbClr val="009900"/>
                </a:solidFill>
                <a:latin typeface="Century Gothic"/>
                <a:ea typeface="Century Gothic"/>
                <a:cs typeface="Century Gothic"/>
                <a:sym typeface="Century Gothic"/>
              </a:rPr>
              <a:t>Generalization</a:t>
            </a:r>
            <a:r>
              <a:rPr lang="en-US" sz="3700" b="0" i="0" u="none">
                <a:solidFill>
                  <a:srgbClr val="009900"/>
                </a:solidFill>
                <a:latin typeface="Century Gothic"/>
                <a:ea typeface="Century Gothic"/>
                <a:cs typeface="Century Gothic"/>
                <a:sym typeface="Century Gothic"/>
              </a:rPr>
              <a:t>: Inferences</a:t>
            </a:r>
            <a:endParaRPr/>
          </a:p>
        </p:txBody>
      </p:sp>
      <p:pic>
        <p:nvPicPr>
          <p:cNvPr id="282" name="Shape 282" descr="Image result for question mark clip art"/>
          <p:cNvPicPr preferRelativeResize="0"/>
          <p:nvPr/>
        </p:nvPicPr>
        <p:blipFill rotWithShape="1">
          <a:blip r:embed="rId3">
            <a:alphaModFix/>
          </a:blip>
          <a:srcRect/>
          <a:stretch/>
        </p:blipFill>
        <p:spPr>
          <a:xfrm>
            <a:off x="7539037" y="1028700"/>
            <a:ext cx="1114425" cy="16478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74637"/>
            <a:ext cx="8229600" cy="487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Conflicting Hypotheses</a:t>
            </a:r>
            <a:endParaRPr/>
          </a:p>
        </p:txBody>
      </p:sp>
      <p:sp>
        <p:nvSpPr>
          <p:cNvPr id="592" name="Shape 592"/>
          <p:cNvSpPr txBox="1">
            <a:spLocks noGrp="1"/>
          </p:cNvSpPr>
          <p:nvPr>
            <p:ph type="body" idx="1"/>
          </p:nvPr>
        </p:nvSpPr>
        <p:spPr>
          <a:xfrm>
            <a:off x="457200" y="914400"/>
            <a:ext cx="8229600" cy="5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None/>
            </a:pPr>
            <a:r>
              <a:rPr lang="en-US" sz="2000" b="0" i="0" u="none">
                <a:solidFill>
                  <a:schemeClr val="lt1"/>
                </a:solidFill>
                <a:latin typeface="Century Gothic"/>
                <a:ea typeface="Century Gothic"/>
                <a:cs typeface="Century Gothic"/>
                <a:sym typeface="Century Gothic"/>
              </a:rPr>
              <a:t>General guidelines: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Identify the points where hypotheses agree and disagree</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Look for evidence that supports each hypothesis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Think about what sort of new evidence would support or refute each hypothesis</a:t>
            </a:r>
            <a:endParaRPr/>
          </a:p>
          <a:p>
            <a:pPr marL="342900" marR="0" lvl="0" indent="-342900" algn="l" rtl="0">
              <a:lnSpc>
                <a:spcPct val="100000"/>
              </a:lnSpc>
              <a:spcBef>
                <a:spcPts val="1000"/>
              </a:spcBef>
              <a:spcAft>
                <a:spcPts val="0"/>
              </a:spcAft>
              <a:buClr>
                <a:srgbClr val="8AD0D6"/>
              </a:buClr>
              <a:buSzPts val="3840"/>
              <a:buFont typeface="Noto Sans Symbols"/>
              <a:buChar char="▶"/>
            </a:pPr>
            <a:r>
              <a:rPr lang="en-US" sz="4800" b="1" i="0" u="none">
                <a:solidFill>
                  <a:srgbClr val="CC0000"/>
                </a:solidFill>
                <a:latin typeface="Century Gothic"/>
                <a:ea typeface="Century Gothic"/>
                <a:cs typeface="Century Gothic"/>
                <a:sym typeface="Century Gothic"/>
              </a:rPr>
              <a:t>Save it for last.</a:t>
            </a:r>
            <a:r>
              <a:rPr lang="en-US" sz="2000" b="0" i="0" u="none">
                <a:solidFill>
                  <a:schemeClr val="lt1"/>
                </a:solidFill>
                <a:latin typeface="Century Gothic"/>
                <a:ea typeface="Century Gothic"/>
                <a:cs typeface="Century Gothic"/>
                <a:sym typeface="Century Gothic"/>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274637"/>
            <a:ext cx="8229600" cy="487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Conflicting Hypotheses</a:t>
            </a:r>
            <a:endParaRPr/>
          </a:p>
        </p:txBody>
      </p:sp>
      <p:sp>
        <p:nvSpPr>
          <p:cNvPr id="598" name="Shape 598"/>
          <p:cNvSpPr txBox="1">
            <a:spLocks noGrp="1"/>
          </p:cNvSpPr>
          <p:nvPr>
            <p:ph type="body" idx="1"/>
          </p:nvPr>
        </p:nvSpPr>
        <p:spPr>
          <a:xfrm>
            <a:off x="457200" y="914400"/>
            <a:ext cx="8229600" cy="5715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8AD0D6"/>
              </a:buClr>
              <a:buSzPts val="4320"/>
              <a:buFont typeface="Noto Sans Symbols"/>
              <a:buNone/>
            </a:pPr>
            <a:r>
              <a:rPr lang="en-US" sz="5400" b="1" i="0" u="sng">
                <a:solidFill>
                  <a:srgbClr val="CC0000"/>
                </a:solidFill>
                <a:latin typeface="Century Gothic"/>
                <a:ea typeface="Century Gothic"/>
                <a:cs typeface="Century Gothic"/>
                <a:sym typeface="Century Gothic"/>
              </a:rPr>
              <a:t>Save it for last.</a:t>
            </a:r>
            <a:r>
              <a:rPr lang="en-US" sz="2000" b="0" i="0" u="none">
                <a:solidFill>
                  <a:schemeClr val="lt1"/>
                </a:solidFill>
                <a:latin typeface="Century Gothic"/>
                <a:ea typeface="Century Gothic"/>
                <a:cs typeface="Century Gothic"/>
                <a:sym typeface="Century Gothic"/>
              </a:rPr>
              <a:t> </a:t>
            </a:r>
            <a:endParaRPr/>
          </a:p>
          <a:p>
            <a:pPr marL="342900" marR="0" lvl="0" indent="-342900" algn="l" rtl="0">
              <a:lnSpc>
                <a:spcPct val="100000"/>
              </a:lnSpc>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If you are running out of </a:t>
            </a:r>
            <a:r>
              <a:rPr lang="en-US" sz="3600" b="1" i="0" u="none">
                <a:solidFill>
                  <a:schemeClr val="lt1"/>
                </a:solidFill>
                <a:latin typeface="Century Gothic"/>
                <a:ea typeface="Century Gothic"/>
                <a:cs typeface="Century Gothic"/>
                <a:sym typeface="Century Gothic"/>
              </a:rPr>
              <a:t>time</a:t>
            </a:r>
            <a:r>
              <a:rPr lang="en-US" sz="2000" b="1" i="0" u="none">
                <a:solidFill>
                  <a:schemeClr val="lt1"/>
                </a:solidFill>
                <a:latin typeface="Century Gothic"/>
                <a:ea typeface="Century Gothic"/>
                <a:cs typeface="Century Gothic"/>
                <a:sym typeface="Century Gothic"/>
              </a:rPr>
              <a:t>, look for the questions about only one of the passages.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Such as:</a:t>
            </a:r>
            <a:endParaRPr/>
          </a:p>
          <a:p>
            <a:pPr marL="342900" marR="0" lvl="0" indent="-342900" algn="l" rtl="0">
              <a:lnSpc>
                <a:spcPct val="100000"/>
              </a:lnSpc>
              <a:spcBef>
                <a:spcPts val="1000"/>
              </a:spcBef>
              <a:spcAft>
                <a:spcPts val="0"/>
              </a:spcAft>
              <a:buClr>
                <a:srgbClr val="8AD0D6"/>
              </a:buClr>
              <a:buSzPts val="1600"/>
              <a:buFont typeface="Noto Sans Symbols"/>
              <a:buNone/>
            </a:pPr>
            <a:r>
              <a:rPr lang="en-US" sz="2000" b="1" i="0" u="none">
                <a:solidFill>
                  <a:schemeClr val="lt1"/>
                </a:solidFill>
                <a:latin typeface="Century Gothic"/>
                <a:ea typeface="Century Gothic"/>
                <a:cs typeface="Century Gothic"/>
                <a:sym typeface="Century Gothic"/>
              </a:rPr>
              <a:t>“The position taken by Scientist 1 involves the assumption that:”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228600" y="457200"/>
            <a:ext cx="8686800" cy="617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3200"/>
              <a:buFont typeface="Noto Sans Symbols"/>
              <a:buChar char="▶"/>
            </a:pPr>
            <a:r>
              <a:rPr lang="en-US" sz="4000" b="1" i="0" u="none">
                <a:solidFill>
                  <a:srgbClr val="FFFF00"/>
                </a:solidFill>
                <a:latin typeface="Century Gothic"/>
                <a:ea typeface="Century Gothic"/>
                <a:cs typeface="Century Gothic"/>
                <a:sym typeface="Century Gothic"/>
              </a:rPr>
              <a:t>Make sure when you practice you read the directions carefully.  The directions will not change on test day.</a:t>
            </a:r>
            <a:endParaRPr/>
          </a:p>
          <a:p>
            <a:pPr marL="342900" marR="0" lvl="0" indent="-342900" algn="l" rtl="0">
              <a:lnSpc>
                <a:spcPct val="100000"/>
              </a:lnSpc>
              <a:spcBef>
                <a:spcPts val="1000"/>
              </a:spcBef>
              <a:spcAft>
                <a:spcPts val="0"/>
              </a:spcAft>
              <a:buClr>
                <a:srgbClr val="8AD0D6"/>
              </a:buClr>
              <a:buSzPts val="3200"/>
              <a:buFont typeface="Noto Sans Symbols"/>
              <a:buChar char="▶"/>
            </a:pPr>
            <a:r>
              <a:rPr lang="en-US" sz="4000" b="1" i="0" u="none">
                <a:solidFill>
                  <a:srgbClr val="FF0000"/>
                </a:solidFill>
                <a:latin typeface="Century Gothic"/>
                <a:ea typeface="Century Gothic"/>
                <a:cs typeface="Century Gothic"/>
                <a:sym typeface="Century Gothic"/>
              </a:rPr>
              <a:t>Pace yourself.</a:t>
            </a:r>
            <a:endParaRPr/>
          </a:p>
          <a:p>
            <a:pPr marL="342900" marR="0" lvl="0" indent="-139700" algn="l" rtl="0">
              <a:lnSpc>
                <a:spcPct val="100000"/>
              </a:lnSpc>
              <a:spcBef>
                <a:spcPts val="1000"/>
              </a:spcBef>
              <a:spcAft>
                <a:spcPts val="0"/>
              </a:spcAft>
              <a:buClr>
                <a:srgbClr val="8AD0D6"/>
              </a:buClr>
              <a:buSzPts val="3200"/>
              <a:buFont typeface="Noto Sans Symbols"/>
              <a:buNone/>
            </a:pPr>
            <a:endParaRPr sz="4000" b="1" i="0" u="none">
              <a:solidFill>
                <a:srgbClr val="FFFF00"/>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3200"/>
              <a:buFont typeface="Noto Sans Symbols"/>
              <a:buChar char="▶"/>
            </a:pPr>
            <a:r>
              <a:rPr lang="en-US" sz="4000" b="1" i="0" u="none">
                <a:solidFill>
                  <a:srgbClr val="FFFF00"/>
                </a:solidFill>
                <a:latin typeface="Century Gothic"/>
                <a:ea typeface="Century Gothic"/>
                <a:cs typeface="Century Gothic"/>
                <a:sym typeface="Century Gothic"/>
              </a:rPr>
              <a:t>Know which technique works best for you…are charts easier than graphs?</a:t>
            </a:r>
            <a:endParaRPr/>
          </a:p>
        </p:txBody>
      </p:sp>
      <p:pic>
        <p:nvPicPr>
          <p:cNvPr id="604" name="Shape 604" descr="MC900140433[1]"/>
          <p:cNvPicPr preferRelativeResize="0"/>
          <p:nvPr/>
        </p:nvPicPr>
        <p:blipFill rotWithShape="1">
          <a:blip r:embed="rId3">
            <a:alphaModFix/>
          </a:blip>
          <a:srcRect/>
          <a:stretch/>
        </p:blipFill>
        <p:spPr>
          <a:xfrm>
            <a:off x="6129337" y="2286000"/>
            <a:ext cx="2709862" cy="24653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84187" y="452437"/>
            <a:ext cx="7056437" cy="6143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Conflicting Scientists</a:t>
            </a:r>
            <a:endParaRPr/>
          </a:p>
        </p:txBody>
      </p:sp>
      <p:sp>
        <p:nvSpPr>
          <p:cNvPr id="610" name="Shape 610"/>
          <p:cNvSpPr txBox="1">
            <a:spLocks noGrp="1"/>
          </p:cNvSpPr>
          <p:nvPr>
            <p:ph type="body" idx="1"/>
          </p:nvPr>
        </p:nvSpPr>
        <p:spPr>
          <a:xfrm>
            <a:off x="484187" y="1219200"/>
            <a:ext cx="8278812"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800"/>
              <a:buFont typeface="Noto Sans Symbols"/>
              <a:buChar char="▶"/>
            </a:pPr>
            <a:r>
              <a:rPr lang="en-US" sz="1000" b="1" i="0" u="none">
                <a:solidFill>
                  <a:schemeClr val="lt1"/>
                </a:solidFill>
                <a:latin typeface="Century Gothic"/>
                <a:ea typeface="Century Gothic"/>
                <a:cs typeface="Century Gothic"/>
                <a:sym typeface="Century Gothic"/>
              </a:rPr>
              <a:t>ACT Science Mini Lesson #11-Conflicting Scientists Practice </a:t>
            </a:r>
            <a:endParaRPr sz="1000" b="0"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0" i="1" u="none">
                <a:solidFill>
                  <a:schemeClr val="lt1"/>
                </a:solidFill>
                <a:latin typeface="Century Gothic"/>
                <a:ea typeface="Century Gothic"/>
                <a:cs typeface="Century Gothic"/>
                <a:sym typeface="Century Gothic"/>
              </a:rPr>
              <a:t>A greenish, potato-sized meteorite discovered in Antarctica is believed to have originated on Mars. Investigations of the meteorite have revealed a number of unusual features. Some scientists believe that these features are evidence of primitive life on Mars, while other scientists believe that they are more probably the result of nonbiological (nonliving) processes, such as hydrothermal synthesis. </a:t>
            </a:r>
            <a:endParaRPr sz="1000" b="0"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1" i="0" u="none">
                <a:solidFill>
                  <a:schemeClr val="lt1"/>
                </a:solidFill>
                <a:latin typeface="Century Gothic"/>
                <a:ea typeface="Century Gothic"/>
                <a:cs typeface="Century Gothic"/>
                <a:sym typeface="Century Gothic"/>
              </a:rPr>
              <a:t>Hydrothermal Synthesis Hypothesis </a:t>
            </a:r>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0" i="0" u="none">
                <a:solidFill>
                  <a:schemeClr val="lt1"/>
                </a:solidFill>
                <a:latin typeface="Century Gothic"/>
                <a:ea typeface="Century Gothic"/>
                <a:cs typeface="Century Gothic"/>
                <a:sym typeface="Century Gothic"/>
              </a:rPr>
              <a:t>This hypothesis states that the meteorite crystallized slowly from magma (molten rock) on Mars 4.5 million years ago. About half a million years later, the rock became fractured. This was a time when Mars was much warmer and had abundant water. Deep inside the planet, in a process called hydrothermal synthesis, hot water and carbon seeped into the fractured rock and formed new complex organic compounds called polycyclic aromatic hydrocarbons (PAHs). (Organic compounds, or those that contain carbon, are formed from life processes, such as bacterial decay, as well as processes that are not associated with life, including hydrothermal synthesis and star formation.) </a:t>
            </a:r>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0" i="0" u="none">
                <a:solidFill>
                  <a:schemeClr val="lt1"/>
                </a:solidFill>
                <a:latin typeface="Century Gothic"/>
                <a:ea typeface="Century Gothic"/>
                <a:cs typeface="Century Gothic"/>
                <a:sym typeface="Century Gothic"/>
              </a:rPr>
              <a:t>As the chemical environment of the planet changed over time, crystals of magnetite, iron sulfides, and carbonate formed in the rock. The crystallization of the carbonate resulted in the formation of unusual elongated and egg-shaped structures within the crystals. </a:t>
            </a:r>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1" i="0" u="none">
                <a:solidFill>
                  <a:schemeClr val="lt1"/>
                </a:solidFill>
                <a:latin typeface="Century Gothic"/>
                <a:ea typeface="Century Gothic"/>
                <a:cs typeface="Century Gothic"/>
                <a:sym typeface="Century Gothic"/>
              </a:rPr>
              <a:t>Main Argument of Hypothesis #1 </a:t>
            </a:r>
            <a:r>
              <a:rPr lang="en-US" sz="1000" b="0" i="1" u="none">
                <a:solidFill>
                  <a:schemeClr val="lt1"/>
                </a:solidFill>
                <a:latin typeface="Century Gothic"/>
                <a:ea typeface="Century Gothic"/>
                <a:cs typeface="Century Gothic"/>
                <a:sym typeface="Century Gothic"/>
              </a:rPr>
              <a:t>Hot water and carbon seeped into the fractured rock and formed new organic compounds called (PAHs). </a:t>
            </a:r>
            <a:endParaRPr sz="1000" b="0"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1" i="0" u="none">
                <a:solidFill>
                  <a:schemeClr val="lt1"/>
                </a:solidFill>
                <a:latin typeface="Century Gothic"/>
                <a:ea typeface="Century Gothic"/>
                <a:cs typeface="Century Gothic"/>
                <a:sym typeface="Century Gothic"/>
              </a:rPr>
              <a:t>Primitive Life Hypothesis </a:t>
            </a:r>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0" i="0" u="none">
                <a:solidFill>
                  <a:schemeClr val="lt1"/>
                </a:solidFill>
                <a:latin typeface="Century Gothic"/>
                <a:ea typeface="Century Gothic"/>
                <a:cs typeface="Century Gothic"/>
                <a:sym typeface="Century Gothic"/>
              </a:rPr>
              <a:t>Proponents of this theory argue that the meteorite crystallized slowly from magma (molten rock) on Mars 4.5 million years ago. About half a million years later, the rock became fractured. At this time abundant water and a warm climate created the right conditions for life. The rock was immersed in water rich in carbon dioxide, which allowed carbon to collect inside the fractured rock, along with primitive bacteria. The bacteria began to manufacture magnetite and iron sulfide crystals, just as bacteria on Earth do. As generations of bacteria died and decayed, they created PAHs inside of the meteorite’s carbon molecules. Finally, some of bacteria themselves were preserved as elongated egg-shaped fossils inside the rock. </a:t>
            </a:r>
            <a:endParaRPr/>
          </a:p>
          <a:p>
            <a:pPr marL="342900" marR="0" lvl="0" indent="-342900" algn="l" rtl="0">
              <a:lnSpc>
                <a:spcPct val="100000"/>
              </a:lnSpc>
              <a:spcBef>
                <a:spcPts val="1000"/>
              </a:spcBef>
              <a:spcAft>
                <a:spcPts val="0"/>
              </a:spcAft>
              <a:buClr>
                <a:srgbClr val="8AD0D6"/>
              </a:buClr>
              <a:buSzPts val="800"/>
              <a:buFont typeface="Noto Sans Symbols"/>
              <a:buChar char="▶"/>
            </a:pPr>
            <a:r>
              <a:rPr lang="en-US" sz="1000" b="1" i="0" u="none">
                <a:solidFill>
                  <a:schemeClr val="lt1"/>
                </a:solidFill>
                <a:latin typeface="Century Gothic"/>
                <a:ea typeface="Century Gothic"/>
                <a:cs typeface="Century Gothic"/>
                <a:sym typeface="Century Gothic"/>
              </a:rPr>
              <a:t>Main Argument of Hypothesis #2 </a:t>
            </a:r>
            <a:r>
              <a:rPr lang="en-US" sz="1000" b="0" i="1" u="none">
                <a:solidFill>
                  <a:schemeClr val="lt1"/>
                </a:solidFill>
                <a:latin typeface="Century Gothic"/>
                <a:ea typeface="Century Gothic"/>
                <a:cs typeface="Century Gothic"/>
                <a:sym typeface="Century Gothic"/>
              </a:rPr>
              <a:t>The rock was immersed in water rich in carbon dioxide, which allowed carbon to collect inside the fractured rock. As generations of bacteria died and decayed, they created PAHs inside of the meteorite’s carbon molecules.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KEY POINTS</a:t>
            </a:r>
            <a:endParaRPr/>
          </a:p>
        </p:txBody>
      </p:sp>
      <p:sp>
        <p:nvSpPr>
          <p:cNvPr id="616" name="Shape 616"/>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Key Points From the Passages on the Previous Slide </a:t>
            </a:r>
            <a:endParaRPr sz="2000" b="0" i="0" u="none">
              <a:solidFill>
                <a:schemeClr val="lt1"/>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What is the issue being argued about? </a:t>
            </a:r>
            <a:r>
              <a:rPr lang="en-US" sz="2000" b="0" i="1" u="none">
                <a:solidFill>
                  <a:schemeClr val="lt1"/>
                </a:solidFill>
                <a:latin typeface="Century Gothic"/>
                <a:ea typeface="Century Gothic"/>
                <a:cs typeface="Century Gothic"/>
                <a:sym typeface="Century Gothic"/>
              </a:rPr>
              <a:t>The issue being argued about is whether the features of the meteorite are evidence of primitive life on Mars, or if they are more probably the result of nonbiological (nonliving) processes, such as hydrothermal synthesis. </a:t>
            </a:r>
            <a:endParaRPr sz="2000" b="0" i="0" u="none">
              <a:solidFill>
                <a:schemeClr val="lt1"/>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Main Point of Agreement </a:t>
            </a:r>
            <a:r>
              <a:rPr lang="en-US" sz="2000" b="0" i="1" u="none">
                <a:solidFill>
                  <a:schemeClr val="lt1"/>
                </a:solidFill>
                <a:latin typeface="Century Gothic"/>
                <a:ea typeface="Century Gothic"/>
                <a:cs typeface="Century Gothic"/>
                <a:sym typeface="Century Gothic"/>
              </a:rPr>
              <a:t>The meteorite crystallized slowly from magma (molten rock) on Mars 4.5 million years ago. About half a million years later, the rock became fractured. </a:t>
            </a:r>
            <a:endParaRPr sz="2000" b="0" i="0" u="none">
              <a:solidFill>
                <a:schemeClr val="lt1"/>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1600"/>
              <a:buFont typeface="Noto Sans Symbols"/>
              <a:buChar char="▶"/>
            </a:pPr>
            <a:r>
              <a:rPr lang="en-US" sz="2000" b="1" i="0" u="none">
                <a:solidFill>
                  <a:schemeClr val="lt1"/>
                </a:solidFill>
                <a:latin typeface="Century Gothic"/>
                <a:ea typeface="Century Gothic"/>
                <a:cs typeface="Century Gothic"/>
                <a:sym typeface="Century Gothic"/>
              </a:rPr>
              <a:t>Main Point of Disagreement </a:t>
            </a:r>
            <a:endParaRPr sz="2000" b="0" i="0" u="none">
              <a:solidFill>
                <a:schemeClr val="lt1"/>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rgbClr val="8AD0D6"/>
              </a:buClr>
              <a:buSzPts val="1600"/>
              <a:buFont typeface="Noto Sans Symbols"/>
              <a:buChar char="▶"/>
            </a:pPr>
            <a:r>
              <a:rPr lang="en-US" sz="2000" b="0" i="1" u="none">
                <a:solidFill>
                  <a:schemeClr val="lt1"/>
                </a:solidFill>
                <a:latin typeface="Century Gothic"/>
                <a:ea typeface="Century Gothic"/>
                <a:cs typeface="Century Gothic"/>
                <a:sym typeface="Century Gothic"/>
              </a:rPr>
              <a:t>Hydrothermal synthesis vs. primitive life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381000" y="175260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9600"/>
              <a:buFont typeface="Abril Fatface"/>
              <a:buNone/>
            </a:pPr>
            <a:r>
              <a:rPr lang="en-US" sz="9600" b="1" i="0" u="none" strike="noStrike" cap="none">
                <a:solidFill>
                  <a:schemeClr val="lt2"/>
                </a:solidFill>
                <a:latin typeface="Abril Fatface"/>
                <a:ea typeface="Abril Fatface"/>
                <a:cs typeface="Abril Fatface"/>
                <a:sym typeface="Abril Fatface"/>
              </a:rPr>
              <a:t>Good Luck!!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0"/>
            <a:ext cx="8229600" cy="639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000"/>
              <a:buFont typeface="Century Gothic"/>
              <a:buNone/>
            </a:pPr>
            <a:r>
              <a:rPr lang="en-US" sz="4000" b="1" i="0" u="sng" strike="noStrike" cap="none">
                <a:solidFill>
                  <a:srgbClr val="CC0000"/>
                </a:solidFill>
                <a:latin typeface="Century Gothic"/>
                <a:ea typeface="Century Gothic"/>
                <a:cs typeface="Century Gothic"/>
                <a:sym typeface="Century Gothic"/>
              </a:rPr>
              <a:t>Science Reasoning</a:t>
            </a:r>
            <a:endParaRPr/>
          </a:p>
        </p:txBody>
      </p:sp>
      <p:graphicFrame>
        <p:nvGraphicFramePr>
          <p:cNvPr id="288" name="Shape 288"/>
          <p:cNvGraphicFramePr/>
          <p:nvPr/>
        </p:nvGraphicFramePr>
        <p:xfrm>
          <a:off x="76200" y="914400"/>
          <a:ext cx="8991600" cy="5897890"/>
        </p:xfrm>
        <a:graphic>
          <a:graphicData uri="http://schemas.openxmlformats.org/drawingml/2006/table">
            <a:tbl>
              <a:tblPr>
                <a:noFill/>
                <a:tableStyleId>{6BA27C55-3B1F-4D4D-8591-7EF3DFE96D6F}</a:tableStyleId>
              </a:tblPr>
              <a:tblGrid>
                <a:gridCol w="2247900"/>
                <a:gridCol w="2247900"/>
                <a:gridCol w="2247900"/>
                <a:gridCol w="2247900"/>
              </a:tblGrid>
              <a:tr h="1368425">
                <a:tc>
                  <a:txBody>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txBody>
                  <a:tcPr marL="0" marR="0" marT="45725" marB="45725">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lt1"/>
                        </a:buClr>
                        <a:buSzPts val="2400"/>
                        <a:buFont typeface="Arial"/>
                        <a:buNone/>
                      </a:pPr>
                      <a:r>
                        <a:rPr lang="en-US" sz="2400" b="1" i="0" u="none">
                          <a:solidFill>
                            <a:schemeClr val="lt1"/>
                          </a:solidFill>
                          <a:latin typeface="Arial"/>
                          <a:ea typeface="Arial"/>
                          <a:cs typeface="Arial"/>
                          <a:sym typeface="Arial"/>
                        </a:rPr>
                        <a:t>Data </a:t>
                      </a:r>
                      <a:r>
                        <a:rPr lang="en-US" sz="2000" b="1" i="0" u="sng">
                          <a:solidFill>
                            <a:schemeClr val="lt1"/>
                          </a:solidFill>
                          <a:latin typeface="Arial"/>
                          <a:ea typeface="Arial"/>
                          <a:cs typeface="Arial"/>
                          <a:sym typeface="Arial"/>
                        </a:rPr>
                        <a:t>representation</a:t>
                      </a:r>
                      <a:endParaRPr/>
                    </a:p>
                    <a:p>
                      <a:pPr marL="0" marR="0" lvl="0" indent="0" algn="l" rtl="0">
                        <a:spcBef>
                          <a:spcPts val="0"/>
                        </a:spcBef>
                        <a:spcAft>
                          <a:spcPts val="0"/>
                        </a:spcAft>
                        <a:buNone/>
                      </a:pPr>
                      <a:endParaRPr sz="2000" b="1" i="0" u="sng">
                        <a:solidFill>
                          <a:schemeClr val="lt1"/>
                        </a:solidFill>
                        <a:latin typeface="Arial"/>
                        <a:ea typeface="Arial"/>
                        <a:cs typeface="Arial"/>
                        <a:sym typeface="Arial"/>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lt1"/>
                        </a:buClr>
                        <a:buSzPts val="2400"/>
                        <a:buFont typeface="Arial"/>
                        <a:buNone/>
                      </a:pPr>
                      <a:r>
                        <a:rPr lang="en-US" sz="2400" b="1" i="0" u="none">
                          <a:solidFill>
                            <a:schemeClr val="lt1"/>
                          </a:solidFill>
                          <a:latin typeface="Arial"/>
                          <a:ea typeface="Arial"/>
                          <a:cs typeface="Arial"/>
                          <a:sym typeface="Arial"/>
                        </a:rPr>
                        <a:t>Research </a:t>
                      </a:r>
                      <a:endParaRPr/>
                    </a:p>
                    <a:p>
                      <a:pPr marL="0" marR="0" lvl="0" indent="0" algn="ctr" rtl="0">
                        <a:lnSpc>
                          <a:spcPct val="100000"/>
                        </a:lnSpc>
                        <a:spcBef>
                          <a:spcPts val="480"/>
                        </a:spcBef>
                        <a:spcAft>
                          <a:spcPts val="0"/>
                        </a:spcAft>
                        <a:buClr>
                          <a:schemeClr val="lt1"/>
                        </a:buClr>
                        <a:buSzPts val="2400"/>
                        <a:buFont typeface="Arial"/>
                        <a:buNone/>
                      </a:pPr>
                      <a:r>
                        <a:rPr lang="en-US" sz="2400" b="1" i="0" u="sng">
                          <a:solidFill>
                            <a:schemeClr val="lt1"/>
                          </a:solidFill>
                          <a:latin typeface="Arial"/>
                          <a:ea typeface="Arial"/>
                          <a:cs typeface="Arial"/>
                          <a:sym typeface="Arial"/>
                        </a:rPr>
                        <a:t>Summaries</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lt1"/>
                        </a:buClr>
                        <a:buSzPts val="2400"/>
                        <a:buFont typeface="Arial"/>
                        <a:buNone/>
                      </a:pPr>
                      <a:r>
                        <a:rPr lang="en-US" sz="2400" b="1" i="0" u="none">
                          <a:solidFill>
                            <a:schemeClr val="lt1"/>
                          </a:solidFill>
                          <a:latin typeface="Arial"/>
                          <a:ea typeface="Arial"/>
                          <a:cs typeface="Arial"/>
                          <a:sym typeface="Arial"/>
                        </a:rPr>
                        <a:t>Conflicting</a:t>
                      </a:r>
                      <a:endParaRPr/>
                    </a:p>
                    <a:p>
                      <a:pPr marL="0" marR="0" lvl="0" indent="0" algn="ctr" rtl="0">
                        <a:lnSpc>
                          <a:spcPct val="100000"/>
                        </a:lnSpc>
                        <a:spcBef>
                          <a:spcPts val="480"/>
                        </a:spcBef>
                        <a:spcAft>
                          <a:spcPts val="0"/>
                        </a:spcAft>
                        <a:buClr>
                          <a:schemeClr val="lt1"/>
                        </a:buClr>
                        <a:buSzPts val="2400"/>
                        <a:buFont typeface="Arial"/>
                        <a:buNone/>
                      </a:pPr>
                      <a:r>
                        <a:rPr lang="en-US" sz="2400" b="1" i="0" u="sng">
                          <a:solidFill>
                            <a:schemeClr val="lt1"/>
                          </a:solidFill>
                          <a:latin typeface="Arial"/>
                          <a:ea typeface="Arial"/>
                          <a:cs typeface="Arial"/>
                          <a:sym typeface="Arial"/>
                        </a:rPr>
                        <a:t>Hypotheses</a:t>
                      </a:r>
                      <a:endParaRPr/>
                    </a:p>
                  </a:txBody>
                  <a:tcPr marL="0" marR="0" marT="45725" marB="45725">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r>
              <a:tr h="1308100">
                <a:tc>
                  <a:txBody>
                    <a:bodyPr/>
                    <a:lstStyle/>
                    <a:p>
                      <a:pPr marL="0" marR="0" lvl="0" indent="0" algn="ctr" rtl="0">
                        <a:lnSpc>
                          <a:spcPct val="100000"/>
                        </a:lnSpc>
                        <a:spcBef>
                          <a:spcPts val="0"/>
                        </a:spcBef>
                        <a:spcAft>
                          <a:spcPts val="0"/>
                        </a:spcAft>
                        <a:buClr>
                          <a:schemeClr val="lt1"/>
                        </a:buClr>
                        <a:buSzPts val="2400"/>
                        <a:buFont typeface="Arial"/>
                        <a:buNone/>
                      </a:pPr>
                      <a:r>
                        <a:rPr lang="en-US" sz="2400" b="0" i="0" u="sng">
                          <a:solidFill>
                            <a:schemeClr val="lt1"/>
                          </a:solidFill>
                          <a:latin typeface="Arial"/>
                          <a:ea typeface="Arial"/>
                          <a:cs typeface="Arial"/>
                          <a:sym typeface="Arial"/>
                        </a:rPr>
                        <a:t>Understanding</a:t>
                      </a:r>
                      <a:endParaRPr/>
                    </a:p>
                    <a:p>
                      <a:pPr marL="0" marR="0" lvl="0" indent="0" algn="ctr" rtl="0">
                        <a:lnSpc>
                          <a:spcPct val="100000"/>
                        </a:lnSpc>
                        <a:spcBef>
                          <a:spcPts val="48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(about 2 questions)</a:t>
                      </a:r>
                      <a:endParaRPr/>
                    </a:p>
                  </a:txBody>
                  <a:tcPr marL="0" marR="0" marT="45725" marB="45725">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Knowing the variables and their values</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Identify the problem and the data</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Knowing the points at issue</a:t>
                      </a:r>
                      <a:endParaRPr/>
                    </a:p>
                  </a:txBody>
                  <a:tcPr marL="0" marR="0" marT="45725" marB="45725">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r>
              <a:tr h="1666875">
                <a:tc>
                  <a:txBody>
                    <a:bodyPr/>
                    <a:lstStyle/>
                    <a:p>
                      <a:pPr marL="0" marR="0" lvl="0" indent="0" algn="ctr" rtl="0">
                        <a:lnSpc>
                          <a:spcPct val="100000"/>
                        </a:lnSpc>
                        <a:spcBef>
                          <a:spcPts val="0"/>
                        </a:spcBef>
                        <a:spcAft>
                          <a:spcPts val="0"/>
                        </a:spcAft>
                        <a:buClr>
                          <a:schemeClr val="lt1"/>
                        </a:buClr>
                        <a:buSzPts val="2400"/>
                        <a:buFont typeface="Arial"/>
                        <a:buNone/>
                      </a:pPr>
                      <a:r>
                        <a:rPr lang="en-US" sz="2400" b="0" i="0" u="sng">
                          <a:solidFill>
                            <a:schemeClr val="lt1"/>
                          </a:solidFill>
                          <a:latin typeface="Arial"/>
                          <a:ea typeface="Arial"/>
                          <a:cs typeface="Arial"/>
                          <a:sym typeface="Arial"/>
                        </a:rPr>
                        <a:t>Analysis </a:t>
                      </a:r>
                      <a:r>
                        <a:rPr lang="en-US" sz="2400" b="0" i="0" u="none">
                          <a:solidFill>
                            <a:schemeClr val="lt1"/>
                          </a:solidFill>
                          <a:latin typeface="Arial"/>
                          <a:ea typeface="Arial"/>
                          <a:cs typeface="Arial"/>
                          <a:sym typeface="Arial"/>
                        </a:rPr>
                        <a:t>(about 3 questions)</a:t>
                      </a:r>
                      <a:endParaRPr/>
                    </a:p>
                  </a:txBody>
                  <a:tcPr marL="0" marR="0" marT="45725" marB="45725">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How they relate and what is implied by relationship</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Conclude from data compared to controls</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Does arguments agree with facts</a:t>
                      </a:r>
                      <a:endParaRPr/>
                    </a:p>
                  </a:txBody>
                  <a:tcPr marL="0" marR="0" marT="45725" marB="45725">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r>
              <a:tr h="1554150">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sng">
                          <a:solidFill>
                            <a:schemeClr val="lt1"/>
                          </a:solidFill>
                          <a:latin typeface="Arial"/>
                          <a:ea typeface="Arial"/>
                          <a:cs typeface="Arial"/>
                          <a:sym typeface="Arial"/>
                        </a:rPr>
                        <a:t>Generalization</a:t>
                      </a:r>
                      <a:endParaRPr/>
                    </a:p>
                  </a:txBody>
                  <a:tcPr marL="0" marR="0" marT="45725" marB="45725">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Suggests further study from data</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How results impact society</a:t>
                      </a:r>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What study implies for others not in study</a:t>
                      </a:r>
                      <a:endParaRPr/>
                    </a:p>
                  </a:txBody>
                  <a:tcPr marL="0" marR="0" marT="45725" marB="45725">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r>
            </a:tbl>
          </a:graphicData>
        </a:graphic>
      </p:graphicFrame>
      <p:sp>
        <p:nvSpPr>
          <p:cNvPr id="289" name="Shape 289"/>
          <p:cNvSpPr txBox="1">
            <a:spLocks noGrp="1"/>
          </p:cNvSpPr>
          <p:nvPr>
            <p:ph type="body" idx="4294967295"/>
          </p:nvPr>
        </p:nvSpPr>
        <p:spPr>
          <a:xfrm>
            <a:off x="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a:p>
            <a:pPr marL="342900" marR="0" lvl="0" indent="-241300" algn="l" rtl="0">
              <a:spcBef>
                <a:spcPts val="1000"/>
              </a:spcBef>
              <a:spcAft>
                <a:spcPts val="0"/>
              </a:spcAft>
              <a:buClr>
                <a:srgbClr val="8AD0D6"/>
              </a:buClr>
              <a:buSzPts val="1600"/>
              <a:buFont typeface="Noto Sans Symbols"/>
              <a:buNone/>
            </a:pPr>
            <a:endParaRPr sz="2000" b="0" i="0" u="none">
              <a:solidFill>
                <a:schemeClr val="lt1"/>
              </a:solidFill>
              <a:latin typeface="Century Gothic"/>
              <a:ea typeface="Century Gothic"/>
              <a:cs typeface="Century Gothic"/>
              <a:sym typeface="Century Gothic"/>
            </a:endParaRPr>
          </a:p>
        </p:txBody>
      </p:sp>
      <p:pic>
        <p:nvPicPr>
          <p:cNvPr id="290" name="Shape 290" descr="Image result for question mark clip art"/>
          <p:cNvPicPr preferRelativeResize="0"/>
          <p:nvPr/>
        </p:nvPicPr>
        <p:blipFill rotWithShape="1">
          <a:blip r:embed="rId3">
            <a:alphaModFix/>
          </a:blip>
          <a:srcRect/>
          <a:stretch/>
        </p:blipFill>
        <p:spPr>
          <a:xfrm>
            <a:off x="609600" y="931862"/>
            <a:ext cx="1114425" cy="13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4200"/>
              <a:buFont typeface="Century Gothic"/>
              <a:buNone/>
            </a:pPr>
            <a:r>
              <a:rPr lang="en-US" sz="4200" b="1" i="0" u="sng" strike="noStrike" cap="none">
                <a:solidFill>
                  <a:srgbClr val="CC0000"/>
                </a:solidFill>
                <a:latin typeface="Century Gothic"/>
                <a:ea typeface="Century Gothic"/>
                <a:cs typeface="Century Gothic"/>
                <a:sym typeface="Century Gothic"/>
              </a:rPr>
              <a:t>You have 35 minutes</a:t>
            </a:r>
            <a:endParaRPr/>
          </a:p>
        </p:txBody>
      </p:sp>
      <p:sp>
        <p:nvSpPr>
          <p:cNvPr id="296" name="Shape 296"/>
          <p:cNvSpPr txBox="1">
            <a:spLocks noGrp="1"/>
          </p:cNvSpPr>
          <p:nvPr>
            <p:ph type="body" idx="1"/>
          </p:nvPr>
        </p:nvSpPr>
        <p:spPr>
          <a:xfrm>
            <a:off x="457200" y="1981200"/>
            <a:ext cx="8229600" cy="4144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To read 7 passages, look at charts and graphs, and answer 40 questions…..</a:t>
            </a:r>
            <a:endParaRPr/>
          </a:p>
          <a:p>
            <a:pPr marL="342900" marR="0" lvl="0" indent="-342900" algn="l" rtl="0">
              <a:lnSpc>
                <a:spcPct val="100000"/>
              </a:lnSpc>
              <a:spcBef>
                <a:spcPts val="1000"/>
              </a:spcBef>
              <a:spcAft>
                <a:spcPts val="0"/>
              </a:spcAft>
              <a:buClr>
                <a:srgbClr val="8AD0D6"/>
              </a:buClr>
              <a:buSzPts val="1600"/>
              <a:buFont typeface="Noto Sans Symbols"/>
              <a:buChar char="▶"/>
            </a:pPr>
            <a:r>
              <a:rPr lang="en-US" sz="2000" b="0" i="0" u="none">
                <a:solidFill>
                  <a:schemeClr val="lt1"/>
                </a:solidFill>
                <a:latin typeface="Century Gothic"/>
                <a:ea typeface="Century Gothic"/>
                <a:cs typeface="Century Gothic"/>
                <a:sym typeface="Century Gothic"/>
              </a:rPr>
              <a:t>That is 5 minutes per passage and obviously less than a minute per question..</a:t>
            </a:r>
            <a:endParaRPr/>
          </a:p>
          <a:p>
            <a:pPr marL="342900" marR="0" lvl="0" indent="-342900" algn="ctr" rtl="0">
              <a:lnSpc>
                <a:spcPct val="100000"/>
              </a:lnSpc>
              <a:spcBef>
                <a:spcPts val="1000"/>
              </a:spcBef>
              <a:spcAft>
                <a:spcPts val="0"/>
              </a:spcAft>
              <a:buClr>
                <a:srgbClr val="8AD0D6"/>
              </a:buClr>
              <a:buSzPts val="7680"/>
              <a:buFont typeface="Noto Sans Symbols"/>
              <a:buNone/>
            </a:pPr>
            <a:r>
              <a:rPr lang="en-US" sz="9600" b="0" i="0" u="none">
                <a:solidFill>
                  <a:srgbClr val="CC0000"/>
                </a:solidFill>
                <a:latin typeface="Century Gothic"/>
                <a:ea typeface="Century Gothic"/>
                <a:cs typeface="Century Gothic"/>
                <a:sym typeface="Century Gothic"/>
              </a:rPr>
              <a:t>HOW??</a:t>
            </a:r>
            <a:endParaRPr/>
          </a:p>
        </p:txBody>
      </p:sp>
      <p:pic>
        <p:nvPicPr>
          <p:cNvPr id="297" name="Shape 297" descr="j0234131"/>
          <p:cNvPicPr preferRelativeResize="0"/>
          <p:nvPr/>
        </p:nvPicPr>
        <p:blipFill rotWithShape="1">
          <a:blip r:embed="rId3">
            <a:alphaModFix/>
          </a:blip>
          <a:srcRect/>
          <a:stretch/>
        </p:blipFill>
        <p:spPr>
          <a:xfrm>
            <a:off x="423862" y="3886200"/>
            <a:ext cx="1952625" cy="207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03" name="Shape 303"/>
          <p:cNvSpPr txBox="1">
            <a:spLocks noGrp="1"/>
          </p:cNvSpPr>
          <p:nvPr>
            <p:ph type="body" idx="1"/>
          </p:nvPr>
        </p:nvSpPr>
        <p:spPr>
          <a:xfrm>
            <a:off x="827087" y="2052637"/>
            <a:ext cx="6711950" cy="41957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rgbClr val="8AD0D6"/>
              </a:buClr>
              <a:buSzPts val="1600"/>
              <a:buFont typeface="Noto Sans Symbols"/>
              <a:buAutoNum type="arabicPeriod"/>
            </a:pPr>
            <a:r>
              <a:rPr lang="en-US" sz="2000" b="1" i="0" u="sng">
                <a:solidFill>
                  <a:srgbClr val="FFFF00"/>
                </a:solidFill>
                <a:latin typeface="Century Gothic"/>
                <a:ea typeface="Century Gothic"/>
                <a:cs typeface="Century Gothic"/>
                <a:sym typeface="Century Gothic"/>
              </a:rPr>
              <a:t>Start by scanning the passage.</a:t>
            </a:r>
            <a:r>
              <a:rPr lang="en-US" sz="2000" b="0" i="0" u="none">
                <a:solidFill>
                  <a:srgbClr val="FFFF00"/>
                </a:solidFill>
                <a:latin typeface="Century Gothic"/>
                <a:ea typeface="Century Gothic"/>
                <a:cs typeface="Century Gothic"/>
                <a:sym typeface="Century Gothic"/>
              </a:rPr>
              <a:t>  This should take no more than </a:t>
            </a:r>
            <a:r>
              <a:rPr lang="en-US" sz="2000" b="0" i="0" u="sng">
                <a:solidFill>
                  <a:srgbClr val="FF3399"/>
                </a:solidFill>
                <a:latin typeface="Century Gothic"/>
                <a:ea typeface="Century Gothic"/>
                <a:cs typeface="Century Gothic"/>
                <a:sym typeface="Century Gothic"/>
              </a:rPr>
              <a:t>20 seconds</a:t>
            </a:r>
            <a:r>
              <a:rPr lang="en-US" sz="2000" b="0" i="0" u="none">
                <a:solidFill>
                  <a:srgbClr val="FFFF00"/>
                </a:solidFill>
                <a:latin typeface="Century Gothic"/>
                <a:ea typeface="Century Gothic"/>
                <a:cs typeface="Century Gothic"/>
                <a:sym typeface="Century Gothic"/>
              </a:rPr>
              <a:t>.  Just get a “rough” idea of what it is about.  Do </a:t>
            </a:r>
            <a:r>
              <a:rPr lang="en-US" sz="2000" b="0" i="0" u="sng">
                <a:solidFill>
                  <a:srgbClr val="FFFF00"/>
                </a:solidFill>
                <a:latin typeface="Century Gothic"/>
                <a:ea typeface="Century Gothic"/>
                <a:cs typeface="Century Gothic"/>
                <a:sym typeface="Century Gothic"/>
              </a:rPr>
              <a:t>not</a:t>
            </a:r>
            <a:r>
              <a:rPr lang="en-US" sz="2000" b="0" i="0" u="none">
                <a:solidFill>
                  <a:srgbClr val="FFFF00"/>
                </a:solidFill>
                <a:latin typeface="Century Gothic"/>
                <a:ea typeface="Century Gothic"/>
                <a:cs typeface="Century Gothic"/>
                <a:sym typeface="Century Gothic"/>
              </a:rPr>
              <a:t> study DETAILS.  Look for the MAIN message of the graph/ chart.</a:t>
            </a:r>
            <a:endParaRPr/>
          </a:p>
          <a:p>
            <a:pPr marL="609600" marR="0" lvl="0" indent="-609600" algn="l" rtl="0">
              <a:lnSpc>
                <a:spcPct val="100000"/>
              </a:lnSpc>
              <a:spcBef>
                <a:spcPts val="1000"/>
              </a:spcBef>
              <a:spcAft>
                <a:spcPts val="0"/>
              </a:spcAft>
              <a:buClr>
                <a:srgbClr val="8AD0D6"/>
              </a:buClr>
              <a:buSzPts val="1600"/>
              <a:buFont typeface="Noto Sans Symbols"/>
              <a:buAutoNum type="arabicPeriod"/>
            </a:pPr>
            <a:r>
              <a:rPr lang="en-US" sz="2000" b="1" i="0" u="sng">
                <a:solidFill>
                  <a:srgbClr val="FFFF00"/>
                </a:solidFill>
                <a:latin typeface="Century Gothic"/>
                <a:ea typeface="Century Gothic"/>
                <a:cs typeface="Century Gothic"/>
                <a:sym typeface="Century Gothic"/>
              </a:rPr>
              <a:t>Read the passage again in order to really understand it.</a:t>
            </a:r>
            <a:r>
              <a:rPr lang="en-US" sz="2000" b="0" i="0" u="none">
                <a:solidFill>
                  <a:srgbClr val="FFFF00"/>
                </a:solidFill>
                <a:latin typeface="Century Gothic"/>
                <a:ea typeface="Century Gothic"/>
                <a:cs typeface="Century Gothic"/>
                <a:sym typeface="Century Gothic"/>
              </a:rPr>
              <a:t>  Underline any key words. </a:t>
            </a:r>
            <a:endParaRPr/>
          </a:p>
          <a:p>
            <a:pPr marL="342900" marR="0" lvl="0" indent="-241300" algn="l" rtl="0">
              <a:spcBef>
                <a:spcPts val="1000"/>
              </a:spcBef>
              <a:spcAft>
                <a:spcPts val="0"/>
              </a:spcAft>
              <a:buClr>
                <a:srgbClr val="8AD0D6"/>
              </a:buClr>
              <a:buSzPts val="1600"/>
              <a:buFont typeface="Noto Sans Symbols"/>
              <a:buNone/>
            </a:pPr>
            <a:endParaRPr sz="2000" b="0" i="0" u="none">
              <a:solidFill>
                <a:srgbClr val="FFFF00"/>
              </a:solidFill>
              <a:latin typeface="Century Gothic"/>
              <a:ea typeface="Century Gothic"/>
              <a:cs typeface="Century Gothic"/>
              <a:sym typeface="Century Gothic"/>
            </a:endParaRPr>
          </a:p>
        </p:txBody>
      </p:sp>
      <p:pic>
        <p:nvPicPr>
          <p:cNvPr id="304" name="Shape 304" descr="Image result for test taking images"/>
          <p:cNvPicPr preferRelativeResize="0"/>
          <p:nvPr/>
        </p:nvPicPr>
        <p:blipFill rotWithShape="1">
          <a:blip r:embed="rId3">
            <a:alphaModFix/>
          </a:blip>
          <a:srcRect/>
          <a:stretch/>
        </p:blipFill>
        <p:spPr>
          <a:xfrm>
            <a:off x="3200400" y="4343400"/>
            <a:ext cx="2219325" cy="23796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84187" y="452437"/>
            <a:ext cx="7056437" cy="140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200"/>
              <a:buFont typeface="Century Gothic"/>
              <a:buNone/>
            </a:pPr>
            <a:r>
              <a:rPr lang="en-US" sz="4200" b="1" i="0" u="sng" strike="noStrike" cap="none">
                <a:solidFill>
                  <a:srgbClr val="FF0000"/>
                </a:solidFill>
                <a:latin typeface="Century Gothic"/>
                <a:ea typeface="Century Gothic"/>
                <a:cs typeface="Century Gothic"/>
                <a:sym typeface="Century Gothic"/>
              </a:rPr>
              <a:t>Test Taking Strategies</a:t>
            </a:r>
            <a:endParaRPr/>
          </a:p>
        </p:txBody>
      </p:sp>
      <p:sp>
        <p:nvSpPr>
          <p:cNvPr id="310" name="Shape 310"/>
          <p:cNvSpPr txBox="1">
            <a:spLocks noGrp="1"/>
          </p:cNvSpPr>
          <p:nvPr>
            <p:ph type="body" idx="1"/>
          </p:nvPr>
        </p:nvSpPr>
        <p:spPr>
          <a:xfrm>
            <a:off x="457200" y="1371600"/>
            <a:ext cx="8229600" cy="4754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AD0D6"/>
              </a:buClr>
              <a:buSzPts val="1600"/>
              <a:buFont typeface="Noto Sans Symbols"/>
              <a:buNone/>
            </a:pPr>
            <a:r>
              <a:rPr lang="en-US" sz="2000" b="1" i="0" u="sng">
                <a:solidFill>
                  <a:srgbClr val="FFFF00"/>
                </a:solidFill>
                <a:latin typeface="Century Gothic"/>
                <a:ea typeface="Century Gothic"/>
                <a:cs typeface="Century Gothic"/>
                <a:sym typeface="Century Gothic"/>
              </a:rPr>
              <a:t>3. Answer the first question in the group.</a:t>
            </a:r>
            <a:r>
              <a:rPr lang="en-US" sz="2000" b="1" i="0" u="none">
                <a:solidFill>
                  <a:srgbClr val="FFFF00"/>
                </a:solidFill>
                <a:latin typeface="Century Gothic"/>
                <a:ea typeface="Century Gothic"/>
                <a:cs typeface="Century Gothic"/>
                <a:sym typeface="Century Gothic"/>
              </a:rPr>
              <a:t>  It is an understanding question (the simplest of the 3 types).  </a:t>
            </a:r>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1" i="0" u="none">
                <a:solidFill>
                  <a:srgbClr val="FFFF00"/>
                </a:solidFill>
                <a:latin typeface="Century Gothic"/>
                <a:ea typeface="Century Gothic"/>
                <a:cs typeface="Century Gothic"/>
                <a:sym typeface="Century Gothic"/>
              </a:rPr>
              <a:t>If you can’t answer it, you’ll probably miss the rest too.  Look back in the passage to find the answer.  </a:t>
            </a:r>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1" i="0" u="none">
                <a:solidFill>
                  <a:srgbClr val="FFFF00"/>
                </a:solidFill>
                <a:latin typeface="Century Gothic"/>
                <a:ea typeface="Century Gothic"/>
                <a:cs typeface="Century Gothic"/>
                <a:sym typeface="Century Gothic"/>
              </a:rPr>
              <a:t>If you still can’t answer it, skip to the next passage and come back to this </a:t>
            </a:r>
            <a:endParaRPr/>
          </a:p>
          <a:p>
            <a:pPr marL="342900" marR="0" lvl="0" indent="-342900" algn="l" rtl="0">
              <a:lnSpc>
                <a:spcPct val="90000"/>
              </a:lnSpc>
              <a:spcBef>
                <a:spcPts val="1000"/>
              </a:spcBef>
              <a:spcAft>
                <a:spcPts val="0"/>
              </a:spcAft>
              <a:buClr>
                <a:srgbClr val="8AD0D6"/>
              </a:buClr>
              <a:buSzPts val="1600"/>
              <a:buFont typeface="Noto Sans Symbols"/>
              <a:buNone/>
            </a:pPr>
            <a:r>
              <a:rPr lang="en-US" sz="2000" b="1" i="0" u="none">
                <a:solidFill>
                  <a:srgbClr val="FFFF00"/>
                </a:solidFill>
                <a:latin typeface="Century Gothic"/>
                <a:ea typeface="Century Gothic"/>
                <a:cs typeface="Century Gothic"/>
                <a:sym typeface="Century Gothic"/>
              </a:rPr>
              <a:t>	one later. </a:t>
            </a:r>
            <a:endParaRPr/>
          </a:p>
        </p:txBody>
      </p:sp>
      <p:pic>
        <p:nvPicPr>
          <p:cNvPr id="311" name="Shape 311" descr="MC900355143[1]"/>
          <p:cNvPicPr preferRelativeResize="0"/>
          <p:nvPr/>
        </p:nvPicPr>
        <p:blipFill rotWithShape="1">
          <a:blip r:embed="rId3">
            <a:alphaModFix/>
          </a:blip>
          <a:srcRect/>
          <a:stretch/>
        </p:blipFill>
        <p:spPr>
          <a:xfrm>
            <a:off x="7010400" y="4724400"/>
            <a:ext cx="1830387" cy="1811337"/>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2448</Words>
  <Application>Microsoft Office PowerPoint</Application>
  <PresentationFormat>On-screen Show (4:3)</PresentationFormat>
  <Paragraphs>305</Paragraphs>
  <Slides>55</Slides>
  <Notes>55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55</vt:i4>
      </vt:variant>
    </vt:vector>
  </HeadingPairs>
  <TitlesOfParts>
    <vt:vector size="65" baseType="lpstr">
      <vt:lpstr>Abril Fatface</vt:lpstr>
      <vt:lpstr>Arial</vt:lpstr>
      <vt:lpstr>Century Gothic</vt:lpstr>
      <vt:lpstr>Limelight</vt:lpstr>
      <vt:lpstr>Noto Sans Symbols</vt:lpstr>
      <vt:lpstr>Calibri</vt:lpstr>
      <vt:lpstr>Ion</vt:lpstr>
      <vt:lpstr>1_Ion</vt:lpstr>
      <vt:lpstr>2_Ion</vt:lpstr>
      <vt:lpstr>3_Ion</vt:lpstr>
      <vt:lpstr>ACT Preparation for Science Reasoning</vt:lpstr>
      <vt:lpstr>Science Reasoning</vt:lpstr>
      <vt:lpstr>Science Reasoning</vt:lpstr>
      <vt:lpstr>Science Reasoning</vt:lpstr>
      <vt:lpstr>Science Reasoning</vt:lpstr>
      <vt:lpstr>Science Reasoning</vt:lpstr>
      <vt:lpstr>You have 35 minutes</vt:lpstr>
      <vt:lpstr>Test Taking Strategies</vt:lpstr>
      <vt:lpstr>Test Taking Strategies</vt:lpstr>
      <vt:lpstr>Test Taking Strategies</vt:lpstr>
      <vt:lpstr>Test Taking Strategies</vt:lpstr>
      <vt:lpstr>Test Taking Strategies</vt:lpstr>
      <vt:lpstr>Test Taking Strategies</vt:lpstr>
      <vt:lpstr>Test Taking Strategies</vt:lpstr>
      <vt:lpstr>Difficulty of the questions</vt:lpstr>
      <vt:lpstr>Difficulty of the questions</vt:lpstr>
      <vt:lpstr>Data Representation</vt:lpstr>
      <vt:lpstr>Data Representation</vt:lpstr>
      <vt:lpstr>Data Representation</vt:lpstr>
      <vt:lpstr>Data Representation</vt:lpstr>
      <vt:lpstr>Data Representation</vt:lpstr>
      <vt:lpstr>Data Representation</vt:lpstr>
      <vt:lpstr>Data Representation</vt:lpstr>
      <vt:lpstr>Research Summaries</vt:lpstr>
      <vt:lpstr>Research Summaries</vt:lpstr>
      <vt:lpstr>Research Summaries</vt:lpstr>
      <vt:lpstr>Research Summaries</vt:lpstr>
      <vt:lpstr>Research Summaries</vt:lpstr>
      <vt:lpstr>Research Summaries</vt:lpstr>
      <vt:lpstr>Research Summaries</vt:lpstr>
      <vt:lpstr>Research Summaries</vt:lpstr>
      <vt:lpstr>Research Summaries</vt:lpstr>
      <vt:lpstr>Research Summaries Understand the problem</vt:lpstr>
      <vt:lpstr>Research Summaries Understand the design</vt:lpstr>
      <vt:lpstr>PowerPoint Presentation</vt:lpstr>
      <vt:lpstr>PowerPoint Presentation</vt:lpstr>
      <vt:lpstr>Research Summaries</vt:lpstr>
      <vt:lpstr>Research Summaries</vt:lpstr>
      <vt:lpstr>Research Summaries</vt:lpstr>
      <vt:lpstr>IN 35 MINUTES which is 5 minutes per passage</vt:lpstr>
      <vt:lpstr>Conflicting Viewpoints</vt:lpstr>
      <vt:lpstr>Conflicting Hypotheses</vt:lpstr>
      <vt:lpstr>Conflicting Hypotheses</vt:lpstr>
      <vt:lpstr>Conflicting Hypotheses</vt:lpstr>
      <vt:lpstr>Conflicting Hypotheses</vt:lpstr>
      <vt:lpstr>Conflicting Hypotheses</vt:lpstr>
      <vt:lpstr>Conflicting Hypotheses</vt:lpstr>
      <vt:lpstr>Conflicting Hypotheses</vt:lpstr>
      <vt:lpstr>Conflicting Hypotheses</vt:lpstr>
      <vt:lpstr>Conflicting Hypotheses</vt:lpstr>
      <vt:lpstr>Conflicting Hypotheses</vt:lpstr>
      <vt:lpstr>PowerPoint Presentation</vt:lpstr>
      <vt:lpstr>Conflicting Scientists</vt:lpstr>
      <vt:lpstr>KEY POINTS</vt:lpstr>
      <vt:lpstr>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Preparation for Science Reasoning</dc:title>
  <dc:creator>Vanosdall, Cheryl L.</dc:creator>
  <cp:lastModifiedBy>admin</cp:lastModifiedBy>
  <cp:revision>1</cp:revision>
  <dcterms:modified xsi:type="dcterms:W3CDTF">2018-02-08T01:07:12Z</dcterms:modified>
</cp:coreProperties>
</file>